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63" r:id="rId3"/>
    <p:sldId id="281" r:id="rId4"/>
    <p:sldId id="283" r:id="rId5"/>
    <p:sldId id="259" r:id="rId6"/>
    <p:sldId id="282" r:id="rId7"/>
    <p:sldId id="266" r:id="rId8"/>
    <p:sldId id="292" r:id="rId9"/>
    <p:sldId id="260" r:id="rId10"/>
    <p:sldId id="264" r:id="rId11"/>
    <p:sldId id="294" r:id="rId12"/>
    <p:sldId id="267" r:id="rId13"/>
    <p:sldId id="265" r:id="rId14"/>
    <p:sldId id="268" r:id="rId15"/>
    <p:sldId id="269" r:id="rId16"/>
    <p:sldId id="273" r:id="rId17"/>
    <p:sldId id="270" r:id="rId18"/>
    <p:sldId id="293" r:id="rId19"/>
    <p:sldId id="272" r:id="rId20"/>
    <p:sldId id="275" r:id="rId21"/>
    <p:sldId id="285" r:id="rId22"/>
    <p:sldId id="286" r:id="rId23"/>
    <p:sldId id="284" r:id="rId24"/>
    <p:sldId id="287" r:id="rId25"/>
    <p:sldId id="274" r:id="rId26"/>
    <p:sldId id="279" r:id="rId27"/>
    <p:sldId id="289" r:id="rId28"/>
    <p:sldId id="295" r:id="rId29"/>
    <p:sldId id="290" r:id="rId30"/>
    <p:sldId id="276" r:id="rId31"/>
    <p:sldId id="280" r:id="rId32"/>
    <p:sldId id="296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709" autoAdjust="0"/>
  </p:normalViewPr>
  <p:slideViewPr>
    <p:cSldViewPr>
      <p:cViewPr>
        <p:scale>
          <a:sx n="69" d="100"/>
          <a:sy n="69" d="100"/>
        </p:scale>
        <p:origin x="-57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FB3C6-56FE-4E43-938B-2F2E1040925C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C0F87-A72E-4DE4-B0A8-BCF243B1F48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4ECD5-9B68-4945-A7B2-C2924DB1008F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7C36F-26CC-49AC-ABB6-696F3507FC1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7F52A-E300-48BB-B95B-DFC17A7EE027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7C36F-26CC-49AC-ABB6-696F3507FC1A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3249-6021-424E-8141-C4FD642B52B2}" type="datetime1">
              <a:rPr lang="pl-PL" smtClean="0"/>
              <a:pPr/>
              <a:t>2012-09-15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47AC-508C-4406-82D5-DA1F47611474}" type="datetime1">
              <a:rPr lang="pl-PL" smtClean="0"/>
              <a:pPr/>
              <a:t>2012-09-15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8C12-0484-45B7-A73A-4C9475BB2940}" type="datetime1">
              <a:rPr lang="pl-PL" smtClean="0"/>
              <a:pPr/>
              <a:t>2012-09-15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85B8-ADF5-46E6-A9C9-E1380B2C49D3}" type="datetime1">
              <a:rPr lang="pl-PL" smtClean="0"/>
              <a:pPr/>
              <a:t>2012-09-15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BEEF-E49B-402D-8074-87818DA2A179}" type="datetime1">
              <a:rPr lang="pl-PL" smtClean="0"/>
              <a:pPr/>
              <a:t>2012-09-15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40E5-81B4-46D0-9E19-DA6C842EB5A5}" type="datetime1">
              <a:rPr lang="pl-PL" smtClean="0"/>
              <a:pPr/>
              <a:t>2012-09-15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854F-7E95-4619-ADFE-1B42C5DC35F2}" type="datetime1">
              <a:rPr lang="pl-PL" smtClean="0"/>
              <a:pPr/>
              <a:t>2012-09-15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C9B7-0F8C-4564-99CF-2A14E9E93D76}" type="datetime1">
              <a:rPr lang="pl-PL" smtClean="0"/>
              <a:pPr/>
              <a:t>2012-09-15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2AAD-07EF-45F4-A660-1EF622838D5E}" type="datetime1">
              <a:rPr lang="pl-PL" smtClean="0"/>
              <a:pPr/>
              <a:t>2012-09-15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CD95-C2A4-451F-B50E-546EEC536653}" type="datetime1">
              <a:rPr lang="pl-PL" smtClean="0"/>
              <a:pPr/>
              <a:t>2012-09-15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EEEF-B811-451D-B117-990DA396F130}" type="datetime1">
              <a:rPr lang="pl-PL" smtClean="0"/>
              <a:pPr/>
              <a:t>2012-09-15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7D61-4D10-4870-B873-7F16CB0F1FFE}" type="datetime1">
              <a:rPr lang="pl-PL" smtClean="0"/>
              <a:pPr/>
              <a:t>2012-09-15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600200"/>
            <a:ext cx="8305800" cy="506916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pl-PL" sz="3600" noProof="1" smtClean="0">
                <a:solidFill>
                  <a:schemeClr val="tx1"/>
                </a:solidFill>
              </a:rPr>
              <a:t>The EMP e</a:t>
            </a:r>
            <a:r>
              <a:rPr lang="de-DE" sz="3600" noProof="1" smtClean="0">
                <a:solidFill>
                  <a:schemeClr val="tx1"/>
                </a:solidFill>
              </a:rPr>
              <a:t>valuation p</a:t>
            </a:r>
            <a:r>
              <a:rPr lang="pl-PL" sz="3600" noProof="1" smtClean="0">
                <a:solidFill>
                  <a:schemeClr val="tx1"/>
                </a:solidFill>
              </a:rPr>
              <a:t>rocess </a:t>
            </a:r>
            <a:br>
              <a:rPr lang="pl-PL" sz="3600" noProof="1" smtClean="0">
                <a:solidFill>
                  <a:schemeClr val="tx1"/>
                </a:solidFill>
              </a:rPr>
            </a:br>
            <a:r>
              <a:rPr lang="pl-PL" sz="3600" noProof="1" smtClean="0"/>
              <a:t>2010-2012 </a:t>
            </a:r>
            <a:br>
              <a:rPr lang="pl-PL" sz="3600" noProof="1" smtClean="0"/>
            </a:br>
            <a:r>
              <a:rPr lang="pl-PL" sz="3600" noProof="1" smtClean="0"/>
              <a:t/>
            </a:r>
            <a:br>
              <a:rPr lang="pl-PL" sz="3600" noProof="1" smtClean="0"/>
            </a:br>
            <a:r>
              <a:rPr lang="de-DE" sz="2600" noProof="1" smtClean="0"/>
              <a:t>External Evaluator</a:t>
            </a:r>
            <a:r>
              <a:rPr lang="pl-PL" sz="2600" noProof="1" smtClean="0"/>
              <a:t>: </a:t>
            </a:r>
            <a:r>
              <a:rPr lang="de-DE" sz="2600" noProof="1" smtClean="0"/>
              <a:t>Camilla Badstübner-Kizik </a:t>
            </a:r>
            <a:br>
              <a:rPr lang="de-DE" sz="2600" noProof="1" smtClean="0"/>
            </a:br>
            <a:r>
              <a:rPr lang="de-DE" sz="1400" noProof="1" smtClean="0"/>
              <a:t>Institute of Applied Lingustics / </a:t>
            </a:r>
            <a:r>
              <a:rPr lang="pl-PL" sz="1400" noProof="1" smtClean="0"/>
              <a:t>Culture and Media Didactics in Foreign Language Teaching</a:t>
            </a:r>
            <a:br>
              <a:rPr lang="pl-PL" sz="1400" noProof="1" smtClean="0"/>
            </a:br>
            <a:r>
              <a:rPr lang="de-DE" sz="1400" noProof="1" smtClean="0"/>
              <a:t>University of Poznan, Poland</a:t>
            </a:r>
            <a:endParaRPr lang="pl-PL" sz="1400" noProof="1" smtClean="0"/>
          </a:p>
        </p:txBody>
      </p:sp>
      <p:pic>
        <p:nvPicPr>
          <p:cNvPr id="16389" name="Picture 9" descr="Bildschirmfoto 2010-06-19 um 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9575" y="381000"/>
            <a:ext cx="8305800" cy="2319338"/>
          </a:xfrm>
        </p:spPr>
      </p:pic>
      <p:pic>
        <p:nvPicPr>
          <p:cNvPr id="16388" name="Picture 7" descr="Bildschirmfoto 2010-06-18 um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373216"/>
            <a:ext cx="21844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Badstübner-Kizik, EMP-L Dissemination Stuttgart 17 / 09 / 2012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22114"/>
          </a:xfrm>
        </p:spPr>
        <p:txBody>
          <a:bodyPr>
            <a:normAutofit fontScale="90000"/>
          </a:bodyPr>
          <a:lstStyle/>
          <a:p>
            <a:pPr algn="l"/>
            <a:r>
              <a:rPr lang="pl-PL" sz="4900" dirty="0" smtClean="0"/>
              <a:t/>
            </a:r>
            <a:br>
              <a:rPr lang="pl-PL" sz="4900" dirty="0" smtClean="0"/>
            </a:br>
            <a:r>
              <a:rPr lang="de-DE" sz="2900" dirty="0" smtClean="0"/>
              <a:t>a) </a:t>
            </a:r>
            <a:r>
              <a:rPr lang="pl-PL" sz="2900" dirty="0" err="1" smtClean="0"/>
              <a:t>Teacher’s</a:t>
            </a:r>
            <a:r>
              <a:rPr lang="pl-PL" sz="2900" dirty="0" smtClean="0"/>
              <a:t> </a:t>
            </a:r>
            <a:r>
              <a:rPr lang="pl-PL" sz="2900" dirty="0" err="1" smtClean="0"/>
              <a:t>Handbook</a:t>
            </a:r>
            <a:r>
              <a:rPr lang="pl-PL" sz="2900" dirty="0" smtClean="0"/>
              <a:t> </a:t>
            </a:r>
            <a:br>
              <a:rPr lang="pl-PL" sz="2900" dirty="0" smtClean="0"/>
            </a:br>
            <a:r>
              <a:rPr lang="de-DE" sz="2900" dirty="0" smtClean="0"/>
              <a:t>     </a:t>
            </a:r>
            <a:r>
              <a:rPr lang="pl-PL" sz="2900" dirty="0" err="1" smtClean="0"/>
              <a:t>drafts</a:t>
            </a:r>
            <a:r>
              <a:rPr lang="pl-PL" sz="2900" dirty="0" smtClean="0"/>
              <a:t> 1-5         </a:t>
            </a:r>
            <a:r>
              <a:rPr lang="pl-PL" sz="2900" dirty="0" err="1" smtClean="0"/>
              <a:t>final</a:t>
            </a:r>
            <a:r>
              <a:rPr lang="pl-PL" sz="2900" dirty="0" smtClean="0"/>
              <a:t> </a:t>
            </a:r>
            <a:r>
              <a:rPr lang="pl-PL" sz="2900" dirty="0" err="1" smtClean="0"/>
              <a:t>version</a:t>
            </a:r>
            <a:r>
              <a:rPr lang="pl-PL" sz="2900" dirty="0" smtClean="0"/>
              <a:t> 02/12, </a:t>
            </a:r>
            <a:r>
              <a:rPr lang="pl-PL" sz="2900" dirty="0" err="1" smtClean="0"/>
              <a:t>booklets</a:t>
            </a:r>
            <a:r>
              <a:rPr lang="pl-PL" sz="2900" dirty="0" smtClean="0"/>
              <a:t>?</a:t>
            </a:r>
            <a:br>
              <a:rPr lang="pl-PL" sz="2900" dirty="0" smtClean="0"/>
            </a:br>
            <a:endParaRPr lang="pl-PL" sz="29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6412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7"/>
            <a:ext cx="35283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trzałka w prawo 10"/>
          <p:cNvSpPr/>
          <p:nvPr/>
        </p:nvSpPr>
        <p:spPr>
          <a:xfrm flipV="1">
            <a:off x="2195736" y="98072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10" name="Picture 2" descr="emp_1stPageLogos"/>
          <p:cNvPicPr>
            <a:picLocks noChangeAspect="1" noChangeArrowheads="1"/>
          </p:cNvPicPr>
          <p:nvPr/>
        </p:nvPicPr>
        <p:blipFill>
          <a:blip r:embed="rId4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    </a:t>
            </a:r>
            <a:r>
              <a:rPr lang="de-DE" sz="2900" dirty="0" err="1" smtClean="0"/>
              <a:t>Developing</a:t>
            </a:r>
            <a:r>
              <a:rPr lang="de-DE" sz="2900" dirty="0" smtClean="0"/>
              <a:t> </a:t>
            </a:r>
            <a:r>
              <a:rPr lang="de-DE" sz="2900" dirty="0" err="1" smtClean="0"/>
              <a:t>the</a:t>
            </a:r>
            <a:r>
              <a:rPr lang="de-DE" sz="2900" dirty="0" smtClean="0"/>
              <a:t> </a:t>
            </a:r>
            <a:r>
              <a:rPr lang="pl-PL" sz="2900" dirty="0" smtClean="0"/>
              <a:t>TH</a:t>
            </a:r>
            <a:r>
              <a:rPr lang="de-DE" sz="2900" dirty="0" smtClean="0"/>
              <a:t>:</a:t>
            </a:r>
            <a:br>
              <a:rPr lang="de-DE" sz="2900" dirty="0" smtClean="0"/>
            </a:br>
            <a:r>
              <a:rPr lang="de-DE" sz="2900" dirty="0" smtClean="0"/>
              <a:t>      </a:t>
            </a:r>
            <a:r>
              <a:rPr lang="pl-PL" sz="2900" dirty="0" smtClean="0"/>
              <a:t>project </a:t>
            </a:r>
            <a:r>
              <a:rPr lang="pl-PL" sz="2900" dirty="0" err="1" smtClean="0"/>
              <a:t>meeting</a:t>
            </a:r>
            <a:r>
              <a:rPr lang="pl-PL" sz="2900" dirty="0" smtClean="0"/>
              <a:t> </a:t>
            </a:r>
            <a:r>
              <a:rPr lang="pl-PL" sz="2900" dirty="0" err="1" smtClean="0"/>
              <a:t>RO</a:t>
            </a:r>
            <a:r>
              <a:rPr lang="pl-PL" sz="2900" dirty="0" smtClean="0"/>
              <a:t>, </a:t>
            </a:r>
            <a:r>
              <a:rPr lang="pl-PL" sz="2900" dirty="0" err="1" smtClean="0"/>
              <a:t>Constanta</a:t>
            </a:r>
            <a:r>
              <a:rPr lang="pl-PL" sz="2900" dirty="0" smtClean="0"/>
              <a:t> 04/11, 8 </a:t>
            </a:r>
            <a:r>
              <a:rPr lang="de-DE" sz="2900" dirty="0" smtClean="0"/>
              <a:t>x</a:t>
            </a:r>
            <a:r>
              <a:rPr lang="pl-PL" sz="2900" dirty="0" smtClean="0"/>
              <a:t> </a:t>
            </a:r>
            <a:endParaRPr lang="pl-PL" sz="29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23528" y="1600200"/>
            <a:ext cx="22322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err="1" smtClean="0"/>
              <a:t>Completeness</a:t>
            </a:r>
            <a:r>
              <a:rPr lang="pl-PL" sz="1800" smtClean="0"/>
              <a:t>?</a:t>
            </a:r>
          </a:p>
          <a:p>
            <a:pPr>
              <a:buNone/>
            </a:pPr>
            <a:r>
              <a:rPr lang="pl-PL" sz="1800" err="1" smtClean="0"/>
              <a:t>Transparency</a:t>
            </a:r>
            <a:r>
              <a:rPr lang="pl-PL" sz="1800" smtClean="0"/>
              <a:t>?</a:t>
            </a:r>
          </a:p>
          <a:p>
            <a:pPr>
              <a:buNone/>
            </a:pPr>
            <a:r>
              <a:rPr lang="pl-PL" sz="1800" err="1" smtClean="0"/>
              <a:t>Comprehensiveness</a:t>
            </a:r>
            <a:r>
              <a:rPr lang="pl-PL" sz="1800" smtClean="0"/>
              <a:t>?</a:t>
            </a:r>
          </a:p>
          <a:p>
            <a:pPr>
              <a:buNone/>
            </a:pPr>
            <a:r>
              <a:rPr lang="pl-PL" sz="1800" err="1" smtClean="0"/>
              <a:t>Linking</a:t>
            </a:r>
            <a:r>
              <a:rPr lang="pl-PL" sz="1800" smtClean="0"/>
              <a:t> </a:t>
            </a:r>
            <a:r>
              <a:rPr lang="pl-PL" sz="1800" err="1" smtClean="0"/>
              <a:t>S-P</a:t>
            </a:r>
            <a:r>
              <a:rPr lang="pl-PL" sz="1800" smtClean="0"/>
              <a:t> </a:t>
            </a:r>
            <a:r>
              <a:rPr lang="pl-PL" sz="1800" err="1" smtClean="0"/>
              <a:t>approach</a:t>
            </a:r>
            <a:r>
              <a:rPr lang="pl-PL" sz="1800" smtClean="0"/>
              <a:t>?</a:t>
            </a:r>
          </a:p>
          <a:p>
            <a:pPr>
              <a:buNone/>
            </a:pPr>
            <a:r>
              <a:rPr lang="pl-PL" sz="1800" err="1" smtClean="0"/>
              <a:t>Needs</a:t>
            </a:r>
            <a:r>
              <a:rPr lang="pl-PL" sz="1800" smtClean="0"/>
              <a:t> of MT?</a:t>
            </a:r>
          </a:p>
          <a:p>
            <a:pPr>
              <a:buNone/>
            </a:pPr>
            <a:r>
              <a:rPr lang="pl-PL" sz="1800" err="1" smtClean="0"/>
              <a:t>Needs</a:t>
            </a:r>
            <a:r>
              <a:rPr lang="pl-PL" sz="1800" smtClean="0"/>
              <a:t> of LT?</a:t>
            </a:r>
          </a:p>
          <a:p>
            <a:pPr>
              <a:buNone/>
            </a:pPr>
            <a:r>
              <a:rPr lang="pl-PL" sz="1800" err="1" smtClean="0"/>
              <a:t>Missing</a:t>
            </a:r>
            <a:r>
              <a:rPr lang="pl-PL" sz="1800" smtClean="0"/>
              <a:t>?</a:t>
            </a:r>
          </a:p>
          <a:p>
            <a:pPr>
              <a:buNone/>
            </a:pPr>
            <a:r>
              <a:rPr lang="pl-PL" sz="1800" err="1" smtClean="0"/>
              <a:t>Other</a:t>
            </a:r>
            <a:r>
              <a:rPr lang="pl-PL" sz="1800" smtClean="0"/>
              <a:t> </a:t>
            </a:r>
            <a:r>
              <a:rPr lang="pl-PL" sz="1800" err="1" smtClean="0"/>
              <a:t>aspects</a:t>
            </a:r>
            <a:r>
              <a:rPr lang="pl-PL" sz="1800" smtClean="0"/>
              <a:t>?</a:t>
            </a:r>
            <a:endParaRPr lang="pl-PL" sz="18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4622755" cy="19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96952"/>
            <a:ext cx="4079925" cy="20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4752528" cy="19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085184"/>
            <a:ext cx="402163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11" name="Gwiazda 5-ramienna 10"/>
          <p:cNvSpPr/>
          <p:nvPr/>
        </p:nvSpPr>
        <p:spPr>
          <a:xfrm flipV="1">
            <a:off x="179512" y="476672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pl-PL" sz="2600" u="sng" err="1" smtClean="0"/>
              <a:t>Feedback</a:t>
            </a:r>
            <a:r>
              <a:rPr lang="pl-PL" sz="2600" u="sng" smtClean="0"/>
              <a:t> on TH </a:t>
            </a:r>
            <a:br>
              <a:rPr lang="pl-PL" sz="2600" u="sng" smtClean="0"/>
            </a:br>
            <a:r>
              <a:rPr lang="pl-PL" sz="2600" smtClean="0"/>
              <a:t>,</a:t>
            </a:r>
            <a:r>
              <a:rPr lang="pl-PL" sz="2600" err="1" smtClean="0"/>
              <a:t>outside</a:t>
            </a:r>
            <a:r>
              <a:rPr lang="pl-PL" sz="2600" smtClean="0"/>
              <a:t>’ </a:t>
            </a:r>
            <a:r>
              <a:rPr lang="pl-PL" sz="2600" err="1" smtClean="0"/>
              <a:t>feedback</a:t>
            </a:r>
            <a:r>
              <a:rPr lang="pl-PL" sz="2600" smtClean="0"/>
              <a:t> (9x)</a:t>
            </a:r>
            <a:endParaRPr lang="pl-PL" sz="26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+    Clear </a:t>
            </a:r>
            <a:r>
              <a:rPr lang="pl-PL" sz="1800" dirty="0" err="1" smtClean="0"/>
              <a:t>structured</a:t>
            </a:r>
            <a:r>
              <a:rPr lang="pl-PL" sz="1800" dirty="0" smtClean="0"/>
              <a:t> / </a:t>
            </a:r>
            <a:r>
              <a:rPr lang="pl-PL" sz="1800" dirty="0" err="1" smtClean="0"/>
              <a:t>comprehensive</a:t>
            </a:r>
            <a:r>
              <a:rPr lang="pl-PL" sz="1800" dirty="0" smtClean="0"/>
              <a:t>!</a:t>
            </a:r>
          </a:p>
          <a:p>
            <a:pPr>
              <a:buNone/>
            </a:pPr>
            <a:r>
              <a:rPr lang="pl-PL" sz="1800" dirty="0" smtClean="0"/>
              <a:t>+    </a:t>
            </a:r>
            <a:r>
              <a:rPr lang="pl-PL" sz="1800" dirty="0" err="1" smtClean="0"/>
              <a:t>Easy</a:t>
            </a:r>
            <a:r>
              <a:rPr lang="pl-PL" sz="1800" dirty="0" smtClean="0"/>
              <a:t> to </a:t>
            </a:r>
            <a:r>
              <a:rPr lang="pl-PL" sz="1800" dirty="0" err="1" smtClean="0"/>
              <a:t>use</a:t>
            </a:r>
            <a:r>
              <a:rPr lang="pl-PL" sz="1800" dirty="0" smtClean="0"/>
              <a:t> / </a:t>
            </a:r>
            <a:r>
              <a:rPr lang="pl-PL" sz="1800" dirty="0" err="1" smtClean="0"/>
              <a:t>helpful</a:t>
            </a:r>
            <a:r>
              <a:rPr lang="pl-PL" sz="1800" dirty="0" smtClean="0"/>
              <a:t>! </a:t>
            </a:r>
          </a:p>
          <a:p>
            <a:pPr>
              <a:buNone/>
            </a:pPr>
            <a:r>
              <a:rPr lang="pl-PL" sz="1800" dirty="0" smtClean="0"/>
              <a:t>+    </a:t>
            </a:r>
            <a:r>
              <a:rPr lang="pl-PL" sz="1800" dirty="0" err="1" smtClean="0"/>
              <a:t>Good</a:t>
            </a:r>
            <a:r>
              <a:rPr lang="pl-PL" sz="1800" dirty="0" smtClean="0"/>
              <a:t> link </a:t>
            </a:r>
            <a:r>
              <a:rPr lang="pl-PL" sz="1800" dirty="0" err="1" smtClean="0"/>
              <a:t>between</a:t>
            </a:r>
            <a:r>
              <a:rPr lang="pl-PL" sz="1800" dirty="0" smtClean="0"/>
              <a:t> </a:t>
            </a:r>
            <a:r>
              <a:rPr lang="pl-PL" sz="1800" dirty="0" err="1" smtClean="0"/>
              <a:t>theory</a:t>
            </a:r>
            <a:r>
              <a:rPr lang="pl-PL" sz="1800" dirty="0" smtClean="0"/>
              <a:t> and </a:t>
            </a:r>
            <a:r>
              <a:rPr lang="pl-PL" sz="1800" dirty="0" err="1" smtClean="0"/>
              <a:t>classroom</a:t>
            </a:r>
            <a:r>
              <a:rPr lang="pl-PL" sz="1800" dirty="0" smtClean="0"/>
              <a:t> </a:t>
            </a:r>
            <a:r>
              <a:rPr lang="pl-PL" sz="1800" dirty="0" err="1" smtClean="0"/>
              <a:t>work</a:t>
            </a:r>
            <a:r>
              <a:rPr lang="pl-PL" sz="1800" dirty="0" smtClean="0"/>
              <a:t>!</a:t>
            </a:r>
          </a:p>
          <a:p>
            <a:pPr>
              <a:buNone/>
            </a:pPr>
            <a:r>
              <a:rPr lang="pl-PL" sz="1800" dirty="0" smtClean="0"/>
              <a:t>+    </a:t>
            </a:r>
            <a:r>
              <a:rPr lang="pl-PL" sz="1800" dirty="0" err="1" smtClean="0"/>
              <a:t>Inspiring</a:t>
            </a:r>
            <a:r>
              <a:rPr lang="pl-PL" sz="1800" dirty="0" smtClean="0"/>
              <a:t> </a:t>
            </a:r>
            <a:r>
              <a:rPr lang="pl-PL" sz="1800" dirty="0" err="1" smtClean="0"/>
              <a:t>creativity</a:t>
            </a:r>
            <a:r>
              <a:rPr lang="pl-PL" sz="1800" dirty="0" smtClean="0"/>
              <a:t>! </a:t>
            </a:r>
          </a:p>
          <a:p>
            <a:pPr>
              <a:buFontTx/>
              <a:buChar char="-"/>
            </a:pPr>
            <a:endParaRPr lang="pl-PL" sz="1800" dirty="0" smtClean="0"/>
          </a:p>
          <a:p>
            <a:pPr>
              <a:buFontTx/>
              <a:buChar char="-"/>
            </a:pPr>
            <a:r>
              <a:rPr lang="pl-PL" sz="1800" dirty="0" err="1" smtClean="0"/>
              <a:t>Summary</a:t>
            </a:r>
            <a:r>
              <a:rPr lang="pl-PL" sz="1800" dirty="0" smtClean="0"/>
              <a:t> / </a:t>
            </a:r>
            <a:r>
              <a:rPr lang="pl-PL" sz="1800" dirty="0" err="1" smtClean="0"/>
              <a:t>short</a:t>
            </a:r>
            <a:r>
              <a:rPr lang="pl-PL" sz="1800" dirty="0" smtClean="0"/>
              <a:t> </a:t>
            </a:r>
            <a:r>
              <a:rPr lang="pl-PL" sz="1800" dirty="0" err="1" smtClean="0"/>
              <a:t>version</a:t>
            </a:r>
            <a:r>
              <a:rPr lang="pl-PL" sz="1800" dirty="0" smtClean="0"/>
              <a:t>?</a:t>
            </a:r>
          </a:p>
          <a:p>
            <a:pPr>
              <a:buFontTx/>
              <a:buChar char="-"/>
            </a:pPr>
            <a:r>
              <a:rPr lang="pl-PL" sz="1800" dirty="0" err="1" smtClean="0"/>
              <a:t>Balance</a:t>
            </a:r>
            <a:r>
              <a:rPr lang="pl-PL" sz="1800" dirty="0" smtClean="0"/>
              <a:t> </a:t>
            </a:r>
            <a:r>
              <a:rPr lang="pl-PL" sz="1800" dirty="0" err="1" smtClean="0"/>
              <a:t>between</a:t>
            </a:r>
            <a:r>
              <a:rPr lang="pl-PL" sz="1800" dirty="0" smtClean="0"/>
              <a:t> </a:t>
            </a:r>
            <a:r>
              <a:rPr lang="pl-PL" sz="1800" dirty="0" err="1" smtClean="0"/>
              <a:t>linguistic</a:t>
            </a:r>
            <a:r>
              <a:rPr lang="pl-PL" sz="1800" dirty="0" smtClean="0"/>
              <a:t> and musical </a:t>
            </a:r>
            <a:r>
              <a:rPr lang="pl-PL" sz="1800" dirty="0" err="1" smtClean="0"/>
              <a:t>aims</a:t>
            </a:r>
            <a:r>
              <a:rPr lang="pl-PL" sz="1800" dirty="0" smtClean="0"/>
              <a:t> and </a:t>
            </a:r>
            <a:r>
              <a:rPr lang="pl-PL" sz="1800" dirty="0" err="1" smtClean="0"/>
              <a:t>teaching</a:t>
            </a:r>
            <a:r>
              <a:rPr lang="pl-PL" sz="1800" dirty="0" smtClean="0"/>
              <a:t> </a:t>
            </a:r>
            <a:r>
              <a:rPr lang="pl-PL" sz="1800" dirty="0" err="1" smtClean="0"/>
              <a:t>competences</a:t>
            </a:r>
            <a:r>
              <a:rPr lang="pl-PL" sz="1800" dirty="0" smtClean="0"/>
              <a:t>?</a:t>
            </a:r>
          </a:p>
          <a:p>
            <a:pPr>
              <a:buFontTx/>
              <a:buChar char="-"/>
            </a:pPr>
            <a:r>
              <a:rPr lang="pl-PL" sz="1800" dirty="0" err="1" smtClean="0"/>
              <a:t>Other</a:t>
            </a:r>
            <a:r>
              <a:rPr lang="pl-PL" sz="1800" dirty="0" smtClean="0"/>
              <a:t> </a:t>
            </a:r>
            <a:r>
              <a:rPr lang="pl-PL" sz="1800" dirty="0" err="1" smtClean="0"/>
              <a:t>languages</a:t>
            </a:r>
            <a:r>
              <a:rPr lang="pl-PL" sz="1800" dirty="0" smtClean="0"/>
              <a:t> </a:t>
            </a:r>
            <a:r>
              <a:rPr lang="pl-PL" sz="1800" dirty="0" err="1" smtClean="0"/>
              <a:t>than</a:t>
            </a:r>
            <a:r>
              <a:rPr lang="pl-PL" sz="1800" dirty="0" smtClean="0"/>
              <a:t> </a:t>
            </a:r>
            <a:r>
              <a:rPr lang="pl-PL" sz="1800" dirty="0" err="1" smtClean="0"/>
              <a:t>primary</a:t>
            </a:r>
            <a:r>
              <a:rPr lang="pl-PL" sz="1800" dirty="0" smtClean="0"/>
              <a:t> </a:t>
            </a:r>
            <a:r>
              <a:rPr lang="pl-PL" sz="1800" dirty="0" err="1" smtClean="0"/>
              <a:t>English</a:t>
            </a:r>
            <a:r>
              <a:rPr lang="pl-PL" sz="1800" dirty="0" smtClean="0"/>
              <a:t>?</a:t>
            </a:r>
          </a:p>
          <a:p>
            <a:pPr>
              <a:buFontTx/>
              <a:buChar char="-"/>
            </a:pPr>
            <a:endParaRPr lang="pl-PL" sz="1800" dirty="0" smtClean="0"/>
          </a:p>
          <a:p>
            <a:pPr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	</a:t>
            </a:r>
            <a:r>
              <a:rPr lang="de-DE" sz="1800" b="1" dirty="0" smtClean="0">
                <a:solidFill>
                  <a:srgbClr val="FF0000"/>
                </a:solidFill>
              </a:rPr>
              <a:t>F</a:t>
            </a:r>
            <a:r>
              <a:rPr lang="pl-PL" sz="1800" b="1" dirty="0" err="1" smtClean="0">
                <a:solidFill>
                  <a:srgbClr val="FF0000"/>
                </a:solidFill>
              </a:rPr>
              <a:t>eedback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err="1" smtClean="0">
                <a:solidFill>
                  <a:srgbClr val="FF0000"/>
                </a:solidFill>
              </a:rPr>
              <a:t>from</a:t>
            </a:r>
            <a:r>
              <a:rPr lang="pl-PL" sz="1800" b="1" dirty="0" smtClean="0">
                <a:solidFill>
                  <a:srgbClr val="FF0000"/>
                </a:solidFill>
              </a:rPr>
              <a:t> pilot </a:t>
            </a:r>
            <a:r>
              <a:rPr lang="pl-PL" sz="1800" b="1" dirty="0" err="1" smtClean="0">
                <a:solidFill>
                  <a:srgbClr val="FF0000"/>
                </a:solidFill>
              </a:rPr>
              <a:t>teachers</a:t>
            </a:r>
            <a:r>
              <a:rPr lang="pl-PL" sz="1800" b="1" dirty="0" smtClean="0">
                <a:solidFill>
                  <a:srgbClr val="FF0000"/>
                </a:solidFill>
              </a:rPr>
              <a:t> / </a:t>
            </a:r>
            <a:r>
              <a:rPr lang="pl-PL" sz="1800" b="1" dirty="0" err="1" smtClean="0">
                <a:solidFill>
                  <a:srgbClr val="FF0000"/>
                </a:solidFill>
              </a:rPr>
              <a:t>teachers</a:t>
            </a:r>
            <a:r>
              <a:rPr lang="pl-PL" sz="1800" b="1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	</a:t>
            </a:r>
            <a:r>
              <a:rPr lang="de-DE" sz="1800" b="1" dirty="0" smtClean="0">
                <a:solidFill>
                  <a:srgbClr val="FF0000"/>
                </a:solidFill>
              </a:rPr>
              <a:t>N</a:t>
            </a:r>
            <a:r>
              <a:rPr lang="pl-PL" sz="1800" b="1" dirty="0" err="1" smtClean="0">
                <a:solidFill>
                  <a:srgbClr val="FF0000"/>
                </a:solidFill>
              </a:rPr>
              <a:t>ational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err="1" smtClean="0">
                <a:solidFill>
                  <a:srgbClr val="FF0000"/>
                </a:solidFill>
              </a:rPr>
              <a:t>language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err="1" smtClean="0">
                <a:solidFill>
                  <a:srgbClr val="FF0000"/>
                </a:solidFill>
              </a:rPr>
              <a:t>versions</a:t>
            </a:r>
            <a:r>
              <a:rPr lang="pl-PL" sz="1800" b="1" dirty="0" smtClean="0">
                <a:solidFill>
                  <a:srgbClr val="FF0000"/>
                </a:solidFill>
              </a:rPr>
              <a:t> / </a:t>
            </a:r>
            <a:r>
              <a:rPr lang="pl-PL" sz="1800" b="1" dirty="0" err="1" smtClean="0">
                <a:solidFill>
                  <a:srgbClr val="FF0000"/>
                </a:solidFill>
              </a:rPr>
              <a:t>booklets</a:t>
            </a:r>
            <a:r>
              <a:rPr lang="pl-PL" sz="1800" b="1" dirty="0" smtClean="0">
                <a:solidFill>
                  <a:srgbClr val="FF0000"/>
                </a:solidFill>
              </a:rPr>
              <a:t>?</a:t>
            </a:r>
          </a:p>
          <a:p>
            <a:pPr>
              <a:buFontTx/>
              <a:buChar char="-"/>
            </a:pPr>
            <a:endParaRPr lang="pl-PL" sz="1800" dirty="0" smtClean="0"/>
          </a:p>
          <a:p>
            <a:pPr>
              <a:buFontTx/>
              <a:buChar char="-"/>
            </a:pPr>
            <a:endParaRPr lang="pl-PL" sz="1800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9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600" dirty="0" smtClean="0"/>
              <a:t>b) </a:t>
            </a:r>
            <a:r>
              <a:rPr lang="pl-PL" sz="2600" dirty="0" err="1" smtClean="0"/>
              <a:t>Pupil’s</a:t>
            </a:r>
            <a:r>
              <a:rPr lang="pl-PL" sz="2600" dirty="0" smtClean="0"/>
              <a:t> </a:t>
            </a:r>
            <a:r>
              <a:rPr lang="pl-PL" sz="2600" dirty="0" err="1" smtClean="0"/>
              <a:t>Music</a:t>
            </a:r>
            <a:r>
              <a:rPr lang="pl-PL" sz="2600" dirty="0" smtClean="0"/>
              <a:t> </a:t>
            </a:r>
            <a:r>
              <a:rPr lang="pl-PL" sz="2600" dirty="0" err="1" smtClean="0"/>
              <a:t>Portfolio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de-DE" sz="2600" dirty="0" smtClean="0"/>
              <a:t>    </a:t>
            </a:r>
            <a:r>
              <a:rPr lang="pl-PL" sz="2600" dirty="0" err="1" smtClean="0"/>
              <a:t>several</a:t>
            </a:r>
            <a:r>
              <a:rPr lang="pl-PL" sz="2600" dirty="0" smtClean="0"/>
              <a:t> </a:t>
            </a:r>
            <a:r>
              <a:rPr lang="pl-PL" sz="2600" dirty="0" err="1" smtClean="0"/>
              <a:t>drafts</a:t>
            </a:r>
            <a:r>
              <a:rPr lang="pl-PL" sz="2600" dirty="0" smtClean="0"/>
              <a:t> 	 </a:t>
            </a:r>
            <a:r>
              <a:rPr lang="pl-PL" sz="2600" dirty="0" err="1" smtClean="0"/>
              <a:t>final</a:t>
            </a:r>
            <a:r>
              <a:rPr lang="pl-PL" sz="2600" dirty="0" smtClean="0"/>
              <a:t> </a:t>
            </a:r>
            <a:r>
              <a:rPr lang="pl-PL" sz="2600" dirty="0" err="1" smtClean="0"/>
              <a:t>version</a:t>
            </a:r>
            <a:r>
              <a:rPr lang="pl-PL" sz="2600" dirty="0" smtClean="0"/>
              <a:t> 03/12</a:t>
            </a: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My Musical </a:t>
            </a:r>
            <a:r>
              <a:rPr lang="pl-PL" b="1" dirty="0" err="1" smtClean="0"/>
              <a:t>Journal</a:t>
            </a:r>
            <a:r>
              <a:rPr lang="pl-PL" b="1" dirty="0" smtClean="0"/>
              <a:t> </a:t>
            </a:r>
          </a:p>
          <a:p>
            <a:pPr>
              <a:buFontTx/>
              <a:buChar char="-"/>
            </a:pPr>
            <a:r>
              <a:rPr lang="pl-PL" dirty="0" smtClean="0"/>
              <a:t>10 </a:t>
            </a:r>
            <a:r>
              <a:rPr lang="pl-PL" dirty="0" err="1" smtClean="0"/>
              <a:t>sections</a:t>
            </a:r>
            <a:r>
              <a:rPr lang="pl-PL" dirty="0" smtClean="0"/>
              <a:t>, 1-5 </a:t>
            </a:r>
            <a:r>
              <a:rPr lang="pl-PL" dirty="0" err="1" smtClean="0"/>
              <a:t>cards</a:t>
            </a:r>
            <a:r>
              <a:rPr lang="pl-PL" dirty="0" smtClean="0"/>
              <a:t> (46)</a:t>
            </a:r>
          </a:p>
          <a:p>
            <a:pPr>
              <a:buFontTx/>
              <a:buChar char="-"/>
            </a:pPr>
            <a:r>
              <a:rPr lang="pl-PL" dirty="0" err="1" smtClean="0"/>
              <a:t>opportunities</a:t>
            </a:r>
            <a:r>
              <a:rPr lang="pl-PL" dirty="0" smtClean="0"/>
              <a:t> for musical / </a:t>
            </a:r>
            <a:r>
              <a:rPr lang="pl-PL" dirty="0" err="1" smtClean="0"/>
              <a:t>language</a:t>
            </a:r>
            <a:r>
              <a:rPr lang="pl-PL" dirty="0" smtClean="0"/>
              <a:t> learning</a:t>
            </a:r>
          </a:p>
          <a:p>
            <a:pPr>
              <a:buFontTx/>
              <a:buChar char="-"/>
            </a:pPr>
            <a:r>
              <a:rPr lang="pl-PL" dirty="0" err="1" smtClean="0"/>
              <a:t>linking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TH, </a:t>
            </a:r>
            <a:r>
              <a:rPr lang="pl-PL" dirty="0" err="1" smtClean="0"/>
              <a:t>references</a:t>
            </a:r>
            <a:r>
              <a:rPr lang="pl-PL" dirty="0" smtClean="0"/>
              <a:t> to </a:t>
            </a:r>
            <a:r>
              <a:rPr lang="pl-PL" dirty="0" err="1" smtClean="0"/>
              <a:t>ELP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suggested</a:t>
            </a:r>
            <a:r>
              <a:rPr lang="pl-PL" dirty="0" smtClean="0"/>
              <a:t> </a:t>
            </a:r>
            <a:r>
              <a:rPr lang="pl-PL" dirty="0" err="1" smtClean="0"/>
              <a:t>extensions</a:t>
            </a:r>
            <a:r>
              <a:rPr lang="pl-PL" dirty="0" smtClean="0"/>
              <a:t> for </a:t>
            </a:r>
            <a:r>
              <a:rPr lang="pl-PL" dirty="0" err="1" smtClean="0"/>
              <a:t>(inter</a:t>
            </a:r>
            <a:r>
              <a:rPr lang="pl-PL" dirty="0" smtClean="0"/>
              <a:t>)</a:t>
            </a:r>
            <a:r>
              <a:rPr lang="pl-PL" dirty="0" err="1" smtClean="0"/>
              <a:t>cultural</a:t>
            </a:r>
            <a:r>
              <a:rPr lang="pl-PL" dirty="0" smtClean="0"/>
              <a:t> </a:t>
            </a:r>
            <a:r>
              <a:rPr lang="pl-PL" dirty="0" err="1" smtClean="0"/>
              <a:t>awareness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sample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suggested</a:t>
            </a:r>
            <a:r>
              <a:rPr lang="pl-PL" dirty="0" smtClean="0"/>
              <a:t> learning </a:t>
            </a:r>
            <a:r>
              <a:rPr lang="pl-PL" dirty="0" err="1" smtClean="0"/>
              <a:t>strategies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err="1" smtClean="0"/>
              <a:t>Music</a:t>
            </a:r>
            <a:r>
              <a:rPr lang="pl-PL" b="1" dirty="0" smtClean="0"/>
              <a:t> and me</a:t>
            </a:r>
          </a:p>
          <a:p>
            <a:pPr>
              <a:buFontTx/>
              <a:buChar char="-"/>
            </a:pPr>
            <a:r>
              <a:rPr lang="pl-PL" dirty="0" smtClean="0"/>
              <a:t>12 </a:t>
            </a:r>
            <a:r>
              <a:rPr lang="pl-PL" dirty="0" err="1" smtClean="0"/>
              <a:t>cards</a:t>
            </a:r>
            <a:r>
              <a:rPr lang="pl-PL" dirty="0" smtClean="0"/>
              <a:t> (</a:t>
            </a:r>
            <a:r>
              <a:rPr lang="pl-PL" dirty="0" err="1" smtClean="0"/>
              <a:t>pupil’s</a:t>
            </a:r>
            <a:r>
              <a:rPr lang="pl-PL" dirty="0" smtClean="0"/>
              <a:t> and </a:t>
            </a:r>
            <a:r>
              <a:rPr lang="pl-PL" dirty="0" err="1" smtClean="0"/>
              <a:t>teacher’s</a:t>
            </a:r>
            <a:r>
              <a:rPr lang="pl-PL" dirty="0" smtClean="0"/>
              <a:t> </a:t>
            </a:r>
            <a:r>
              <a:rPr lang="pl-PL" dirty="0" err="1" smtClean="0"/>
              <a:t>cards</a:t>
            </a:r>
            <a:r>
              <a:rPr lang="pl-PL" dirty="0" smtClean="0"/>
              <a:t>),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linking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TH and </a:t>
            </a:r>
            <a:r>
              <a:rPr lang="pl-PL" dirty="0" err="1" smtClean="0"/>
              <a:t>MMJ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suggested</a:t>
            </a:r>
            <a:r>
              <a:rPr lang="pl-PL" dirty="0" smtClean="0"/>
              <a:t> </a:t>
            </a:r>
            <a:r>
              <a:rPr lang="pl-PL" dirty="0" err="1" smtClean="0"/>
              <a:t>extensions</a:t>
            </a:r>
            <a:r>
              <a:rPr lang="pl-PL" dirty="0" smtClean="0"/>
              <a:t> for </a:t>
            </a:r>
            <a:r>
              <a:rPr lang="pl-PL" dirty="0" err="1" smtClean="0"/>
              <a:t>(inter</a:t>
            </a:r>
            <a:r>
              <a:rPr lang="pl-PL" dirty="0" smtClean="0"/>
              <a:t>)</a:t>
            </a:r>
            <a:r>
              <a:rPr lang="pl-PL" dirty="0" err="1" smtClean="0"/>
              <a:t>cultural</a:t>
            </a:r>
            <a:r>
              <a:rPr lang="pl-PL" dirty="0" smtClean="0"/>
              <a:t> </a:t>
            </a:r>
            <a:r>
              <a:rPr lang="pl-PL" dirty="0" err="1" smtClean="0"/>
              <a:t>awareness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sample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endParaRPr lang="pl-PL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My Musical </a:t>
            </a:r>
            <a:r>
              <a:rPr lang="pl-PL" b="1" dirty="0" err="1" smtClean="0"/>
              <a:t>Treasure</a:t>
            </a:r>
            <a:endParaRPr lang="pl-PL" b="1" dirty="0" smtClean="0"/>
          </a:p>
          <a:p>
            <a:pPr>
              <a:buFontTx/>
              <a:buChar char="-"/>
            </a:pPr>
            <a:r>
              <a:rPr lang="pl-PL" dirty="0" err="1" smtClean="0"/>
              <a:t>sample</a:t>
            </a:r>
            <a:r>
              <a:rPr lang="pl-PL" dirty="0" smtClean="0"/>
              <a:t> </a:t>
            </a:r>
            <a:r>
              <a:rPr lang="pl-PL" dirty="0" err="1" smtClean="0"/>
              <a:t>card</a:t>
            </a:r>
            <a:r>
              <a:rPr lang="pl-PL" dirty="0" smtClean="0"/>
              <a:t> for </a:t>
            </a:r>
            <a:r>
              <a:rPr lang="pl-PL" dirty="0" err="1" smtClean="0"/>
              <a:t>portfolio</a:t>
            </a: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5" name="Strzałka w prawo 4"/>
          <p:cNvSpPr/>
          <p:nvPr/>
        </p:nvSpPr>
        <p:spPr>
          <a:xfrm flipV="1">
            <a:off x="2771800" y="98072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9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3530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6269016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9" name="Picture 2" descr="emp_1stPageLogos"/>
          <p:cNvPicPr>
            <a:picLocks noChangeAspect="1" noChangeArrowheads="1"/>
          </p:cNvPicPr>
          <p:nvPr/>
        </p:nvPicPr>
        <p:blipFill>
          <a:blip r:embed="rId4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724128" y="692696"/>
            <a:ext cx="2880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smtClean="0"/>
              <a:t>MMJ</a:t>
            </a:r>
            <a:endParaRPr lang="pl-PL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472607" cy="450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678123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10" name="Picture 2" descr="emp_1stPageLogos"/>
          <p:cNvPicPr>
            <a:picLocks noChangeAspect="1" noChangeArrowheads="1"/>
          </p:cNvPicPr>
          <p:nvPr/>
        </p:nvPicPr>
        <p:blipFill>
          <a:blip r:embed="rId4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012160" y="692696"/>
            <a:ext cx="2880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err="1" smtClean="0"/>
              <a:t>MaM</a:t>
            </a:r>
            <a:endParaRPr lang="pl-PL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600" u="sng" err="1" smtClean="0"/>
              <a:t>Feedback</a:t>
            </a:r>
            <a:r>
              <a:rPr lang="pl-PL" sz="2600" u="sng" smtClean="0"/>
              <a:t> on PMP </a:t>
            </a:r>
            <a:br>
              <a:rPr lang="pl-PL" sz="2600" u="sng" smtClean="0"/>
            </a:br>
            <a:r>
              <a:rPr lang="pl-PL" sz="2600" smtClean="0"/>
              <a:t>06/12 </a:t>
            </a:r>
            <a:r>
              <a:rPr lang="de-DE" sz="2600" smtClean="0"/>
              <a:t>– </a:t>
            </a:r>
            <a:r>
              <a:rPr lang="pl-PL" sz="2600" smtClean="0"/>
              <a:t>09/12?</a:t>
            </a:r>
            <a:endParaRPr lang="pl-PL" sz="26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900" dirty="0" smtClean="0"/>
              <a:t>+    clear </a:t>
            </a:r>
            <a:r>
              <a:rPr lang="pl-PL" sz="1900" dirty="0" err="1" smtClean="0"/>
              <a:t>coherent</a:t>
            </a:r>
            <a:r>
              <a:rPr lang="pl-PL" sz="1900" dirty="0" smtClean="0"/>
              <a:t> </a:t>
            </a:r>
            <a:r>
              <a:rPr lang="pl-PL" sz="1900" dirty="0" err="1" smtClean="0"/>
              <a:t>structure</a:t>
            </a:r>
            <a:r>
              <a:rPr lang="pl-PL" sz="1900" dirty="0" smtClean="0"/>
              <a:t> and </a:t>
            </a:r>
            <a:r>
              <a:rPr lang="pl-PL" sz="1900" dirty="0" err="1" smtClean="0"/>
              <a:t>linking</a:t>
            </a:r>
            <a:r>
              <a:rPr lang="pl-PL" sz="1900" dirty="0" smtClean="0"/>
              <a:t>!</a:t>
            </a:r>
          </a:p>
          <a:p>
            <a:pPr>
              <a:buNone/>
            </a:pPr>
            <a:r>
              <a:rPr lang="pl-PL" sz="1900" dirty="0" smtClean="0"/>
              <a:t>+    </a:t>
            </a:r>
            <a:r>
              <a:rPr lang="pl-PL" sz="1900" dirty="0" err="1" smtClean="0"/>
              <a:t>careful</a:t>
            </a:r>
            <a:r>
              <a:rPr lang="pl-PL" sz="1900" dirty="0" smtClean="0"/>
              <a:t> design!</a:t>
            </a:r>
          </a:p>
          <a:p>
            <a:pPr>
              <a:buNone/>
            </a:pPr>
            <a:r>
              <a:rPr lang="pl-PL" sz="1900" dirty="0" smtClean="0"/>
              <a:t>+    </a:t>
            </a:r>
            <a:r>
              <a:rPr lang="pl-PL" sz="1900" dirty="0" err="1" smtClean="0"/>
              <a:t>main</a:t>
            </a:r>
            <a:r>
              <a:rPr lang="pl-PL" sz="1900" dirty="0" smtClean="0"/>
              <a:t> </a:t>
            </a:r>
            <a:r>
              <a:rPr lang="pl-PL" sz="1900" dirty="0" err="1" smtClean="0"/>
              <a:t>areas</a:t>
            </a:r>
            <a:r>
              <a:rPr lang="pl-PL" sz="1900" dirty="0" smtClean="0"/>
              <a:t> of </a:t>
            </a:r>
            <a:r>
              <a:rPr lang="pl-PL" sz="1900" dirty="0" err="1" smtClean="0"/>
              <a:t>activities</a:t>
            </a:r>
            <a:r>
              <a:rPr lang="pl-PL" sz="1900" dirty="0" smtClean="0"/>
              <a:t> </a:t>
            </a:r>
            <a:r>
              <a:rPr lang="pl-PL" sz="1900" dirty="0" err="1" smtClean="0"/>
              <a:t>covered</a:t>
            </a:r>
            <a:r>
              <a:rPr lang="pl-PL" sz="1900" dirty="0" smtClean="0"/>
              <a:t>!</a:t>
            </a:r>
          </a:p>
          <a:p>
            <a:pPr>
              <a:buNone/>
            </a:pPr>
            <a:r>
              <a:rPr lang="pl-PL" sz="1900" dirty="0" smtClean="0"/>
              <a:t>+    </a:t>
            </a:r>
            <a:r>
              <a:rPr lang="pl-PL" sz="1900" dirty="0" err="1" smtClean="0"/>
              <a:t>inspiring</a:t>
            </a:r>
            <a:r>
              <a:rPr lang="pl-PL" sz="1900" dirty="0" smtClean="0"/>
              <a:t> </a:t>
            </a:r>
            <a:r>
              <a:rPr lang="pl-PL" sz="1900" dirty="0" err="1" smtClean="0"/>
              <a:t>creativity</a:t>
            </a:r>
            <a:r>
              <a:rPr lang="pl-PL" sz="1900" dirty="0" smtClean="0"/>
              <a:t>! </a:t>
            </a:r>
          </a:p>
          <a:p>
            <a:pPr>
              <a:buFontTx/>
              <a:buChar char="-"/>
            </a:pPr>
            <a:endParaRPr lang="pl-PL" sz="1900" dirty="0" smtClean="0"/>
          </a:p>
          <a:p>
            <a:pPr>
              <a:buFontTx/>
              <a:buChar char="-"/>
            </a:pPr>
            <a:r>
              <a:rPr lang="pl-PL" sz="1900" dirty="0" err="1" smtClean="0"/>
              <a:t>balance</a:t>
            </a:r>
            <a:r>
              <a:rPr lang="pl-PL" sz="1900" dirty="0" smtClean="0"/>
              <a:t> </a:t>
            </a:r>
            <a:r>
              <a:rPr lang="pl-PL" sz="1900" dirty="0" err="1" smtClean="0"/>
              <a:t>between</a:t>
            </a:r>
            <a:r>
              <a:rPr lang="pl-PL" sz="1900" dirty="0" smtClean="0"/>
              <a:t> musical and </a:t>
            </a:r>
            <a:r>
              <a:rPr lang="pl-PL" sz="1900" dirty="0" err="1" smtClean="0"/>
              <a:t>linguistic</a:t>
            </a:r>
            <a:r>
              <a:rPr lang="pl-PL" sz="1900" dirty="0" smtClean="0"/>
              <a:t> </a:t>
            </a:r>
            <a:r>
              <a:rPr lang="pl-PL" sz="1900" dirty="0" err="1" smtClean="0"/>
              <a:t>activities</a:t>
            </a:r>
            <a:r>
              <a:rPr lang="pl-PL" sz="1900" dirty="0" smtClean="0"/>
              <a:t>?</a:t>
            </a:r>
          </a:p>
          <a:p>
            <a:pPr>
              <a:buFontTx/>
              <a:buChar char="-"/>
            </a:pPr>
            <a:r>
              <a:rPr lang="pl-PL" sz="1900" dirty="0" smtClean="0"/>
              <a:t>target group(s)? </a:t>
            </a:r>
          </a:p>
          <a:p>
            <a:pPr lvl="1">
              <a:buFont typeface="Arial" pitchFamily="34" charset="0"/>
              <a:buChar char="•"/>
            </a:pPr>
            <a:r>
              <a:rPr lang="pl-PL" sz="1800" dirty="0" err="1" smtClean="0"/>
              <a:t>multilingual</a:t>
            </a:r>
            <a:r>
              <a:rPr lang="pl-PL" sz="1800" dirty="0" smtClean="0"/>
              <a:t> </a:t>
            </a:r>
            <a:r>
              <a:rPr lang="pl-PL" sz="1800" dirty="0" err="1" smtClean="0"/>
              <a:t>classroom</a:t>
            </a:r>
            <a:r>
              <a:rPr lang="pl-PL" sz="1800" dirty="0" smtClean="0"/>
              <a:t> </a:t>
            </a:r>
            <a:r>
              <a:rPr lang="pl-PL" sz="1800" dirty="0" err="1" smtClean="0"/>
              <a:t>in</a:t>
            </a:r>
            <a:r>
              <a:rPr lang="pl-PL" sz="1800" dirty="0" smtClean="0"/>
              <a:t> a </a:t>
            </a:r>
            <a:r>
              <a:rPr lang="pl-PL" sz="1800" dirty="0" err="1" smtClean="0"/>
              <a:t>second</a:t>
            </a:r>
            <a:r>
              <a:rPr lang="pl-PL" sz="1800" dirty="0" smtClean="0"/>
              <a:t> </a:t>
            </a:r>
            <a:r>
              <a:rPr lang="pl-PL" sz="1800" dirty="0" err="1" smtClean="0"/>
              <a:t>language</a:t>
            </a:r>
            <a:r>
              <a:rPr lang="pl-PL" sz="1800" dirty="0" smtClean="0"/>
              <a:t> </a:t>
            </a:r>
            <a:r>
              <a:rPr lang="pl-PL" sz="1800" dirty="0" err="1" smtClean="0"/>
              <a:t>setting</a:t>
            </a:r>
            <a:r>
              <a:rPr lang="pl-PL" sz="1800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pl-PL" sz="1800" dirty="0" err="1" smtClean="0"/>
              <a:t>strong</a:t>
            </a:r>
            <a:r>
              <a:rPr lang="pl-PL" sz="1800" dirty="0" smtClean="0"/>
              <a:t> </a:t>
            </a:r>
            <a:r>
              <a:rPr lang="pl-PL" sz="1800" dirty="0" err="1" smtClean="0"/>
              <a:t>elements</a:t>
            </a:r>
            <a:r>
              <a:rPr lang="pl-PL" sz="1800" dirty="0" smtClean="0"/>
              <a:t> of </a:t>
            </a:r>
            <a:r>
              <a:rPr lang="pl-PL" sz="1800" dirty="0" err="1" smtClean="0"/>
              <a:t>CBLL</a:t>
            </a:r>
            <a:r>
              <a:rPr lang="pl-PL" sz="1800" dirty="0" smtClean="0"/>
              <a:t> and </a:t>
            </a:r>
            <a:r>
              <a:rPr lang="pl-PL" sz="1800" dirty="0" err="1" smtClean="0"/>
              <a:t>CLIL</a:t>
            </a:r>
            <a:r>
              <a:rPr lang="pl-PL" sz="1800" dirty="0" smtClean="0"/>
              <a:t>?</a:t>
            </a:r>
          </a:p>
          <a:p>
            <a:pPr>
              <a:buFontTx/>
              <a:buChar char="-"/>
            </a:pPr>
            <a:endParaRPr lang="pl-PL" sz="19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1900" dirty="0" smtClean="0">
                <a:solidFill>
                  <a:srgbClr val="FF0000"/>
                </a:solidFill>
              </a:rPr>
              <a:t>	</a:t>
            </a:r>
            <a:r>
              <a:rPr lang="pl-PL" sz="1900" b="1" dirty="0" err="1" smtClean="0">
                <a:solidFill>
                  <a:srgbClr val="FF0000"/>
                </a:solidFill>
              </a:rPr>
              <a:t>Teacher’s</a:t>
            </a:r>
            <a:r>
              <a:rPr lang="pl-PL" sz="1900" b="1" dirty="0" smtClean="0">
                <a:solidFill>
                  <a:srgbClr val="FF0000"/>
                </a:solidFill>
              </a:rPr>
              <a:t> and </a:t>
            </a:r>
            <a:r>
              <a:rPr lang="pl-PL" sz="1900" b="1" dirty="0" err="1" smtClean="0">
                <a:solidFill>
                  <a:srgbClr val="FF0000"/>
                </a:solidFill>
              </a:rPr>
              <a:t>pupil’s</a:t>
            </a:r>
            <a:r>
              <a:rPr lang="pl-PL" sz="1900" b="1" dirty="0" smtClean="0">
                <a:solidFill>
                  <a:srgbClr val="FF0000"/>
                </a:solidFill>
              </a:rPr>
              <a:t> </a:t>
            </a:r>
            <a:r>
              <a:rPr lang="pl-PL" sz="1900" b="1" dirty="0" err="1" smtClean="0">
                <a:solidFill>
                  <a:srgbClr val="FF0000"/>
                </a:solidFill>
              </a:rPr>
              <a:t>feedback</a:t>
            </a:r>
            <a:r>
              <a:rPr lang="pl-PL" sz="1900" b="1" dirty="0" smtClean="0">
                <a:solidFill>
                  <a:srgbClr val="FF0000"/>
                </a:solidFill>
              </a:rPr>
              <a:t>?        </a:t>
            </a:r>
          </a:p>
          <a:p>
            <a:pPr>
              <a:buNone/>
            </a:pPr>
            <a:r>
              <a:rPr lang="pl-PL" sz="1900" b="1" dirty="0" smtClean="0">
                <a:solidFill>
                  <a:srgbClr val="FF0000"/>
                </a:solidFill>
              </a:rPr>
              <a:t>	</a:t>
            </a:r>
            <a:r>
              <a:rPr lang="de-DE" sz="1900" b="1" dirty="0" smtClean="0">
                <a:solidFill>
                  <a:srgbClr val="FF0000"/>
                </a:solidFill>
              </a:rPr>
              <a:t>P</a:t>
            </a:r>
            <a:r>
              <a:rPr lang="pl-PL" sz="1900" b="1" dirty="0" err="1" smtClean="0">
                <a:solidFill>
                  <a:srgbClr val="FF0000"/>
                </a:solidFill>
              </a:rPr>
              <a:t>upil’s</a:t>
            </a:r>
            <a:r>
              <a:rPr lang="pl-PL" sz="1900" b="1" dirty="0" smtClean="0">
                <a:solidFill>
                  <a:srgbClr val="FF0000"/>
                </a:solidFill>
              </a:rPr>
              <a:t> </a:t>
            </a:r>
            <a:r>
              <a:rPr lang="pl-PL" sz="1900" b="1" dirty="0" err="1" smtClean="0">
                <a:solidFill>
                  <a:srgbClr val="FF0000"/>
                </a:solidFill>
              </a:rPr>
              <a:t>portfolio</a:t>
            </a:r>
            <a:r>
              <a:rPr lang="pl-PL" sz="1900" b="1" dirty="0" smtClean="0">
                <a:solidFill>
                  <a:srgbClr val="FF0000"/>
                </a:solidFill>
              </a:rPr>
              <a:t> </a:t>
            </a:r>
            <a:r>
              <a:rPr lang="pl-PL" sz="1900" b="1" dirty="0" err="1" smtClean="0">
                <a:solidFill>
                  <a:srgbClr val="FF0000"/>
                </a:solidFill>
              </a:rPr>
              <a:t>cards</a:t>
            </a:r>
            <a:r>
              <a:rPr lang="pl-PL" sz="1900" b="1" dirty="0" smtClean="0">
                <a:solidFill>
                  <a:srgbClr val="FF0000"/>
                </a:solidFill>
              </a:rPr>
              <a:t> </a:t>
            </a:r>
            <a:r>
              <a:rPr lang="pl-PL" sz="1900" b="1" dirty="0" err="1" smtClean="0">
                <a:solidFill>
                  <a:srgbClr val="FF0000"/>
                </a:solidFill>
              </a:rPr>
              <a:t>in</a:t>
            </a:r>
            <a:r>
              <a:rPr lang="pl-PL" sz="1900" b="1" dirty="0" smtClean="0">
                <a:solidFill>
                  <a:srgbClr val="FF0000"/>
                </a:solidFill>
              </a:rPr>
              <a:t> national </a:t>
            </a:r>
            <a:r>
              <a:rPr lang="pl-PL" sz="1900" b="1" dirty="0" err="1" smtClean="0">
                <a:solidFill>
                  <a:srgbClr val="FF0000"/>
                </a:solidFill>
              </a:rPr>
              <a:t>languages</a:t>
            </a:r>
            <a:r>
              <a:rPr lang="de-DE" sz="1900" b="1" dirty="0" smtClean="0">
                <a:solidFill>
                  <a:srgbClr val="FF0000"/>
                </a:solidFill>
              </a:rPr>
              <a:t>?</a:t>
            </a:r>
            <a:endParaRPr lang="pl-PL" sz="19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pl-PL" sz="2600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10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3" r="1270"/>
          <a:stretch>
            <a:fillRect/>
          </a:stretch>
        </p:blipFill>
        <p:spPr bwMode="auto">
          <a:xfrm>
            <a:off x="251520" y="332656"/>
            <a:ext cx="65527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b="37700"/>
          <a:stretch>
            <a:fillRect/>
          </a:stretch>
        </p:blipFill>
        <p:spPr bwMode="auto">
          <a:xfrm>
            <a:off x="1043608" y="4149080"/>
            <a:ext cx="60486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395536" y="3429000"/>
            <a:ext cx="63367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4067944" y="4869160"/>
            <a:ext cx="2880320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12" name="Picture 2" descr="emp_1stPageLogos"/>
          <p:cNvPicPr>
            <a:picLocks noChangeAspect="1" noChangeArrowheads="1"/>
          </p:cNvPicPr>
          <p:nvPr/>
        </p:nvPicPr>
        <p:blipFill>
          <a:blip r:embed="rId4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/>
            </a:r>
            <a:br>
              <a:rPr lang="de-DE" dirty="0" smtClean="0"/>
            </a:br>
            <a:r>
              <a:rPr lang="de-DE" sz="2900" dirty="0" smtClean="0"/>
              <a:t>c) </a:t>
            </a:r>
            <a:r>
              <a:rPr lang="pl-PL" sz="2900" dirty="0" err="1" smtClean="0"/>
              <a:t>Core</a:t>
            </a:r>
            <a:r>
              <a:rPr lang="pl-PL" sz="2900" dirty="0" smtClean="0"/>
              <a:t> </a:t>
            </a:r>
            <a:r>
              <a:rPr lang="pl-PL" sz="2900" dirty="0" err="1" smtClean="0"/>
              <a:t>activities</a:t>
            </a:r>
            <a:r>
              <a:rPr lang="pl-PL" sz="2900" dirty="0" smtClean="0"/>
              <a:t> / </a:t>
            </a:r>
            <a:r>
              <a:rPr lang="pl-PL" sz="2900" dirty="0" err="1" smtClean="0"/>
              <a:t>Activities</a:t>
            </a:r>
            <a:r>
              <a:rPr lang="pl-PL" sz="2900" dirty="0" smtClean="0"/>
              <a:t> </a:t>
            </a:r>
            <a:r>
              <a:rPr lang="pl-PL" sz="2900" dirty="0" err="1" smtClean="0"/>
              <a:t>Database</a:t>
            </a:r>
            <a:r>
              <a:rPr lang="pl-PL" sz="2900" dirty="0" smtClean="0"/>
              <a:t> </a:t>
            </a:r>
            <a:r>
              <a:rPr lang="de-DE" sz="2900" dirty="0" smtClean="0"/>
              <a:t>online</a:t>
            </a:r>
            <a:r>
              <a:rPr lang="pl-PL" sz="2900" dirty="0" smtClean="0"/>
              <a:t/>
            </a:r>
            <a:br>
              <a:rPr lang="pl-PL" sz="2900" dirty="0" smtClean="0"/>
            </a:br>
            <a:r>
              <a:rPr lang="pl-PL" sz="2900" dirty="0" smtClean="0"/>
              <a:t>    14/09/12 </a:t>
            </a:r>
            <a:br>
              <a:rPr lang="pl-PL" sz="2900" dirty="0" smtClean="0"/>
            </a:br>
            <a:endParaRPr lang="pl-PL" sz="29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6 </a:t>
            </a:r>
            <a:r>
              <a:rPr lang="pl-PL" sz="1800" dirty="0" err="1" smtClean="0"/>
              <a:t>free</a:t>
            </a: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err="1" smtClean="0"/>
              <a:t>activities</a:t>
            </a:r>
            <a:r>
              <a:rPr lang="pl-PL" sz="1800" dirty="0" smtClean="0"/>
              <a:t> </a:t>
            </a:r>
          </a:p>
          <a:p>
            <a:pPr>
              <a:buNone/>
            </a:pPr>
            <a:endParaRPr lang="pl-PL" sz="2600" dirty="0" smtClean="0"/>
          </a:p>
          <a:p>
            <a:pPr>
              <a:buNone/>
            </a:pPr>
            <a:endParaRPr lang="pl-PL" sz="26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err="1" smtClean="0"/>
              <a:t>about</a:t>
            </a:r>
            <a:r>
              <a:rPr lang="pl-PL" sz="1800" dirty="0" smtClean="0"/>
              <a:t> 100 </a:t>
            </a:r>
            <a:r>
              <a:rPr lang="pl-PL" sz="1800" dirty="0" err="1" smtClean="0"/>
              <a:t>activities</a:t>
            </a:r>
            <a:r>
              <a:rPr lang="pl-PL" sz="1800" dirty="0" smtClean="0"/>
              <a:t> </a:t>
            </a:r>
            <a:r>
              <a:rPr lang="pl-PL" sz="1800" dirty="0" err="1" smtClean="0"/>
              <a:t>with</a:t>
            </a:r>
            <a:r>
              <a:rPr lang="pl-PL" sz="1800" dirty="0" smtClean="0"/>
              <a:t> </a:t>
            </a:r>
            <a:r>
              <a:rPr lang="pl-PL" sz="1800" dirty="0" err="1" smtClean="0"/>
              <a:t>restricted</a:t>
            </a:r>
            <a:r>
              <a:rPr lang="pl-PL" sz="1800" dirty="0" smtClean="0"/>
              <a:t> </a:t>
            </a:r>
            <a:r>
              <a:rPr lang="pl-PL" sz="1800" dirty="0" err="1" smtClean="0"/>
              <a:t>access</a:t>
            </a:r>
            <a:endParaRPr lang="pl-PL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39" r="3057" b="2439"/>
          <a:stretch>
            <a:fillRect/>
          </a:stretch>
        </p:blipFill>
        <p:spPr bwMode="auto">
          <a:xfrm>
            <a:off x="2555776" y="908720"/>
            <a:ext cx="3318047" cy="256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713" r="5741" b="4601"/>
          <a:stretch>
            <a:fillRect/>
          </a:stretch>
        </p:blipFill>
        <p:spPr bwMode="auto">
          <a:xfrm>
            <a:off x="5508104" y="764704"/>
            <a:ext cx="34089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11610" t="13579" r="12348" b="5704"/>
          <a:stretch>
            <a:fillRect/>
          </a:stretch>
        </p:blipFill>
        <p:spPr bwMode="auto">
          <a:xfrm>
            <a:off x="179512" y="4005064"/>
            <a:ext cx="3168352" cy="252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 l="13086" t="11610" r="13825" b="3125"/>
          <a:stretch>
            <a:fillRect/>
          </a:stretch>
        </p:blipFill>
        <p:spPr bwMode="auto">
          <a:xfrm>
            <a:off x="2267744" y="4211867"/>
            <a:ext cx="3312368" cy="26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 l="12915" t="18329" r="13258" b="6250"/>
          <a:stretch>
            <a:fillRect/>
          </a:stretch>
        </p:blipFill>
        <p:spPr bwMode="auto">
          <a:xfrm>
            <a:off x="5508104" y="3861048"/>
            <a:ext cx="3275856" cy="250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emp_1stPageLogos"/>
          <p:cNvPicPr>
            <a:picLocks noChangeAspect="1" noChangeArrowheads="1"/>
          </p:cNvPicPr>
          <p:nvPr/>
        </p:nvPicPr>
        <p:blipFill>
          <a:blip r:embed="rId8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de-DE" sz="2600" smtClean="0"/>
              <a:t>d) </a:t>
            </a:r>
            <a:r>
              <a:rPr lang="pl-PL" sz="2600" smtClean="0"/>
              <a:t>Comenius CPD </a:t>
            </a:r>
            <a:r>
              <a:rPr lang="pl-PL" sz="2600" err="1" smtClean="0"/>
              <a:t>Courses</a:t>
            </a:r>
            <a:r>
              <a:rPr lang="pl-PL" sz="2600" smtClean="0"/>
              <a:t> / National EMP-L </a:t>
            </a:r>
            <a:r>
              <a:rPr lang="pl-PL" sz="2600" err="1" smtClean="0"/>
              <a:t>Courses</a:t>
            </a:r>
            <a:r>
              <a:rPr lang="pl-PL" sz="2600" smtClean="0"/>
              <a:t/>
            </a:r>
            <a:br>
              <a:rPr lang="pl-PL" sz="2600" smtClean="0"/>
            </a:br>
            <a:r>
              <a:rPr lang="pl-PL" sz="2600" smtClean="0"/>
              <a:t>     14/09/2012</a:t>
            </a:r>
            <a:endParaRPr lang="pl-PL" sz="26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600" dirty="0" smtClean="0"/>
              <a:t> </a:t>
            </a:r>
            <a:r>
              <a:rPr lang="pl-PL" sz="2600" dirty="0" err="1" smtClean="0"/>
              <a:t>CPD</a:t>
            </a:r>
            <a:r>
              <a:rPr lang="pl-PL" sz="2600" dirty="0" smtClean="0"/>
              <a:t> </a:t>
            </a:r>
            <a:r>
              <a:rPr lang="pl-PL" sz="2600" dirty="0" err="1" smtClean="0"/>
              <a:t>courses</a:t>
            </a:r>
            <a:r>
              <a:rPr lang="pl-PL" sz="2600" dirty="0" smtClean="0"/>
              <a:t> </a:t>
            </a:r>
            <a:r>
              <a:rPr lang="pl-PL" sz="1800" dirty="0" smtClean="0"/>
              <a:t>(</a:t>
            </a:r>
            <a:r>
              <a:rPr lang="pl-PL" sz="1800" dirty="0" err="1" smtClean="0"/>
              <a:t>members</a:t>
            </a:r>
            <a:r>
              <a:rPr lang="pl-PL" sz="1800" dirty="0" smtClean="0"/>
              <a:t> of BE/</a:t>
            </a:r>
            <a:r>
              <a:rPr lang="pl-PL" sz="1800" dirty="0" err="1" smtClean="0"/>
              <a:t>SG</a:t>
            </a:r>
            <a:r>
              <a:rPr lang="pl-PL" sz="1800" dirty="0" smtClean="0"/>
              <a:t>, </a:t>
            </a:r>
            <a:r>
              <a:rPr lang="pl-PL" sz="1800" dirty="0" err="1" smtClean="0"/>
              <a:t>multinational</a:t>
            </a:r>
            <a:r>
              <a:rPr lang="pl-PL" sz="1800" dirty="0" smtClean="0"/>
              <a:t> </a:t>
            </a:r>
            <a:r>
              <a:rPr lang="pl-PL" sz="1800" dirty="0" err="1" smtClean="0"/>
              <a:t>participants</a:t>
            </a:r>
            <a:r>
              <a:rPr lang="pl-PL" sz="1800" dirty="0" smtClean="0"/>
              <a:t>, 2,5-5 </a:t>
            </a:r>
            <a:r>
              <a:rPr lang="pl-PL" sz="1800" dirty="0" err="1" smtClean="0"/>
              <a:t>days</a:t>
            </a:r>
            <a:r>
              <a:rPr lang="pl-PL" sz="1800" dirty="0" smtClean="0"/>
              <a:t> </a:t>
            </a:r>
            <a:r>
              <a:rPr lang="pl-PL" sz="1800" dirty="0" err="1" smtClean="0"/>
              <a:t>stucture</a:t>
            </a:r>
            <a:r>
              <a:rPr lang="pl-PL" sz="1800" dirty="0" smtClean="0"/>
              <a:t>)</a:t>
            </a:r>
          </a:p>
          <a:p>
            <a:pPr lvl="1">
              <a:buNone/>
            </a:pPr>
            <a:r>
              <a:rPr lang="pl-PL" sz="2200" dirty="0" smtClean="0"/>
              <a:t>2010:	1</a:t>
            </a:r>
          </a:p>
          <a:p>
            <a:pPr lvl="1">
              <a:buNone/>
            </a:pPr>
            <a:r>
              <a:rPr lang="pl-PL" sz="2200" dirty="0" smtClean="0"/>
              <a:t>2011: 	2</a:t>
            </a:r>
          </a:p>
          <a:p>
            <a:pPr lvl="1">
              <a:buNone/>
            </a:pPr>
            <a:r>
              <a:rPr lang="pl-PL" sz="2200" dirty="0" smtClean="0"/>
              <a:t>2012:	10</a:t>
            </a:r>
          </a:p>
          <a:p>
            <a:pPr lvl="1">
              <a:buNone/>
            </a:pPr>
            <a:r>
              <a:rPr lang="pl-PL" sz="2200" dirty="0" smtClean="0"/>
              <a:t>2013:	8</a:t>
            </a:r>
          </a:p>
          <a:p>
            <a:pPr>
              <a:buNone/>
            </a:pPr>
            <a:endParaRPr lang="pl-PL" sz="2600" dirty="0" smtClean="0"/>
          </a:p>
          <a:p>
            <a:pPr>
              <a:buNone/>
            </a:pPr>
            <a:r>
              <a:rPr lang="pl-PL" sz="2600" dirty="0" smtClean="0"/>
              <a:t> National EMP-L </a:t>
            </a:r>
            <a:r>
              <a:rPr lang="pl-PL" sz="2600" dirty="0" err="1" smtClean="0"/>
              <a:t>Courses</a:t>
            </a:r>
            <a:r>
              <a:rPr lang="pl-PL" sz="2600" dirty="0" smtClean="0"/>
              <a:t> </a:t>
            </a:r>
            <a:r>
              <a:rPr lang="pl-PL" sz="1800" dirty="0" smtClean="0"/>
              <a:t>(pilot </a:t>
            </a:r>
            <a:r>
              <a:rPr lang="pl-PL" sz="1800" dirty="0" err="1" smtClean="0"/>
              <a:t>teachers</a:t>
            </a:r>
            <a:r>
              <a:rPr lang="pl-PL" sz="1800" dirty="0" smtClean="0"/>
              <a:t>)</a:t>
            </a:r>
          </a:p>
          <a:p>
            <a:pPr lvl="1">
              <a:buNone/>
            </a:pPr>
            <a:r>
              <a:rPr lang="pl-PL" sz="2200" dirty="0" smtClean="0"/>
              <a:t>2010:	3</a:t>
            </a:r>
          </a:p>
          <a:p>
            <a:pPr lvl="1">
              <a:buNone/>
            </a:pPr>
            <a:r>
              <a:rPr lang="pl-PL" sz="2200" dirty="0" smtClean="0"/>
              <a:t>2011:	4</a:t>
            </a:r>
          </a:p>
          <a:p>
            <a:pPr lvl="1">
              <a:buNone/>
            </a:pPr>
            <a:r>
              <a:rPr lang="pl-PL" sz="2200" dirty="0" smtClean="0"/>
              <a:t>2012: 	7</a:t>
            </a:r>
          </a:p>
          <a:p>
            <a:pPr lvl="1">
              <a:buNone/>
            </a:pPr>
            <a:r>
              <a:rPr lang="pl-PL" sz="2200" dirty="0" smtClean="0"/>
              <a:t>2013:	3</a:t>
            </a:r>
            <a:endParaRPr lang="pl-PL" sz="220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7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The EMP evaluation process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3000" dirty="0" smtClean="0"/>
              <a:t>Evaluation Agenda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000" dirty="0" smtClean="0"/>
              <a:t>Evaluating the </a:t>
            </a:r>
            <a:r>
              <a:rPr lang="pl-PL" sz="3000" u="sng" dirty="0" smtClean="0"/>
              <a:t>process </a:t>
            </a:r>
            <a:r>
              <a:rPr lang="pl-PL" sz="3000" dirty="0" smtClean="0"/>
              <a:t>of developing EMP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000" dirty="0" smtClean="0"/>
              <a:t>Evaluating the </a:t>
            </a:r>
            <a:r>
              <a:rPr lang="pl-PL" sz="3000" u="sng" dirty="0" smtClean="0"/>
              <a:t>deliverables </a:t>
            </a:r>
            <a:r>
              <a:rPr lang="pl-PL" sz="3000" dirty="0" smtClean="0"/>
              <a:t>of EMP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000" dirty="0" smtClean="0"/>
              <a:t>Achievements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000" dirty="0" smtClean="0"/>
              <a:t>Problems / questions 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Badstübner-Kizik, EMP-L Dissemination Stuttgart 17 / 09 / 2012</a:t>
            </a:r>
            <a:endParaRPr lang="pl-PL" dirty="0"/>
          </a:p>
        </p:txBody>
      </p:sp>
      <p:pic>
        <p:nvPicPr>
          <p:cNvPr id="30722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922114"/>
          </a:xfrm>
        </p:spPr>
        <p:txBody>
          <a:bodyPr/>
          <a:lstStyle/>
          <a:p>
            <a:pPr algn="l"/>
            <a:r>
              <a:rPr lang="de-DE" smtClean="0"/>
              <a:t> </a:t>
            </a:r>
            <a:r>
              <a:rPr lang="pl-PL" sz="2600" u="sng" err="1" smtClean="0"/>
              <a:t>Feedback</a:t>
            </a:r>
            <a:r>
              <a:rPr lang="pl-PL" sz="2600" u="sng" smtClean="0"/>
              <a:t> on CPD / EMP-L </a:t>
            </a:r>
            <a:r>
              <a:rPr lang="pl-PL" sz="2600" u="sng" err="1" smtClean="0"/>
              <a:t>courses</a:t>
            </a:r>
            <a:endParaRPr lang="pl-PL" sz="2600" u="sng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8496944" cy="5354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875"/>
                <a:gridCol w="2994835"/>
                <a:gridCol w="1077078"/>
                <a:gridCol w="951755"/>
                <a:gridCol w="1202401"/>
              </a:tblGrid>
              <a:tr h="494337">
                <a:tc>
                  <a:txBody>
                    <a:bodyPr/>
                    <a:lstStyle/>
                    <a:p>
                      <a:r>
                        <a:rPr lang="pl-PL" smtClean="0"/>
                        <a:t>Time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mtClean="0"/>
                        <a:t>Place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err="1" smtClean="0"/>
                        <a:t>Feedback</a:t>
                      </a:r>
                      <a:r>
                        <a:rPr lang="pl-PL" smtClean="0"/>
                        <a:t> (</a:t>
                      </a:r>
                      <a:r>
                        <a:rPr lang="pl-PL" err="1" smtClean="0"/>
                        <a:t>number</a:t>
                      </a:r>
                      <a:r>
                        <a:rPr lang="pl-PL" smtClean="0"/>
                        <a:t> of</a:t>
                      </a:r>
                      <a:r>
                        <a:rPr lang="pl-PL" baseline="0" smtClean="0"/>
                        <a:t> </a:t>
                      </a:r>
                      <a:r>
                        <a:rPr lang="pl-PL" baseline="0" err="1" smtClean="0"/>
                        <a:t>responses</a:t>
                      </a:r>
                      <a:r>
                        <a:rPr lang="pl-PL" baseline="0" smtClean="0"/>
                        <a:t>)</a:t>
                      </a:r>
                      <a:endParaRPr lang="pl-PL"/>
                    </a:p>
                  </a:txBody>
                  <a:tcPr/>
                </a:tc>
              </a:tr>
              <a:tr h="549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mtClean="0"/>
                        <a:t>2010, 09/</a:t>
                      </a:r>
                      <a:r>
                        <a:rPr lang="pl-PL" err="1" smtClean="0"/>
                        <a:t>09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DE, </a:t>
                      </a:r>
                      <a:r>
                        <a:rPr lang="pl-PL" err="1" smtClean="0"/>
                        <a:t>Suttgart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EMP-L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-</a:t>
                      </a:r>
                      <a:endParaRPr lang="pl-PL"/>
                    </a:p>
                  </a:txBody>
                  <a:tcPr/>
                </a:tc>
              </a:tr>
              <a:tr h="843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mtClean="0"/>
                        <a:t>2010, 18/09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GB, </a:t>
                      </a:r>
                      <a:r>
                        <a:rPr lang="pl-PL" err="1" smtClean="0"/>
                        <a:t>Edinburgh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EMP-L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-</a:t>
                      </a:r>
                      <a:endParaRPr lang="pl-PL"/>
                    </a:p>
                  </a:txBody>
                  <a:tcPr/>
                </a:tc>
              </a:tr>
              <a:tr h="843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mtClean="0"/>
                        <a:t>2011, 26-28/04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DE, </a:t>
                      </a:r>
                      <a:r>
                        <a:rPr lang="pl-PL" err="1" smtClean="0"/>
                        <a:t>Ochsenhausen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CPD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-</a:t>
                      </a:r>
                      <a:endParaRPr lang="pl-PL"/>
                    </a:p>
                  </a:txBody>
                  <a:tcPr/>
                </a:tc>
              </a:tr>
              <a:tr h="192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mtClean="0"/>
                        <a:t>2010, 22/09 +11/</a:t>
                      </a:r>
                      <a:r>
                        <a:rPr lang="pl-PL" err="1" smtClean="0"/>
                        <a:t>11</a:t>
                      </a:r>
                      <a:r>
                        <a:rPr lang="pl-PL" smtClean="0"/>
                        <a:t> +14/02 + 12/05 + </a:t>
                      </a:r>
                      <a:r>
                        <a:rPr lang="pl-PL" err="1" smtClean="0"/>
                        <a:t>05</a:t>
                      </a:r>
                      <a:r>
                        <a:rPr lang="pl-PL" smtClean="0"/>
                        <a:t>/072012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ES, </a:t>
                      </a:r>
                      <a:r>
                        <a:rPr lang="pl-PL" err="1" smtClean="0"/>
                        <a:t>Cerdanyola</a:t>
                      </a:r>
                      <a:r>
                        <a:rPr lang="pl-PL" smtClean="0"/>
                        <a:t> del </a:t>
                      </a:r>
                      <a:r>
                        <a:rPr lang="pl-PL" err="1" smtClean="0"/>
                        <a:t>Valles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EMP-L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-</a:t>
                      </a:r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8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512" y="476672"/>
          <a:ext cx="8568951" cy="5918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119"/>
                <a:gridCol w="3020215"/>
                <a:gridCol w="1086206"/>
                <a:gridCol w="959821"/>
                <a:gridCol w="1212590"/>
              </a:tblGrid>
              <a:tr h="466758">
                <a:tc>
                  <a:txBody>
                    <a:bodyPr/>
                    <a:lstStyle/>
                    <a:p>
                      <a:r>
                        <a:rPr lang="pl-PL" smtClean="0"/>
                        <a:t>Time</a:t>
                      </a:r>
                      <a:r>
                        <a:rPr lang="pl-PL" baseline="0" smtClean="0"/>
                        <a:t> 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Place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err="1" smtClean="0"/>
                        <a:t>Feedback</a:t>
                      </a:r>
                      <a:r>
                        <a:rPr lang="pl-PL" smtClean="0"/>
                        <a:t> (</a:t>
                      </a:r>
                      <a:r>
                        <a:rPr lang="pl-PL" err="1" smtClean="0"/>
                        <a:t>number</a:t>
                      </a:r>
                      <a:r>
                        <a:rPr lang="pl-PL" smtClean="0"/>
                        <a:t> of</a:t>
                      </a:r>
                      <a:r>
                        <a:rPr lang="pl-PL" baseline="0" smtClean="0"/>
                        <a:t> </a:t>
                      </a:r>
                      <a:r>
                        <a:rPr lang="pl-PL" baseline="0" err="1" smtClean="0"/>
                        <a:t>responses</a:t>
                      </a:r>
                      <a:r>
                        <a:rPr lang="pl-PL" baseline="0" smtClean="0"/>
                        <a:t>)</a:t>
                      </a:r>
                      <a:endParaRPr lang="pl-PL"/>
                    </a:p>
                  </a:txBody>
                  <a:tcPr/>
                </a:tc>
              </a:tr>
              <a:tr h="466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mtClean="0"/>
                        <a:t>2011, 12/02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GB, </a:t>
                      </a:r>
                      <a:r>
                        <a:rPr lang="pl-PL" err="1" smtClean="0"/>
                        <a:t>Edinburgh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EMP-L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16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mtClean="0"/>
                        <a:t>2011, 14/02 +12/05 +</a:t>
                      </a:r>
                      <a:r>
                        <a:rPr lang="pl-PL" err="1" smtClean="0"/>
                        <a:t>05</a:t>
                      </a:r>
                      <a:r>
                        <a:rPr lang="pl-PL" smtClean="0"/>
                        <a:t>/07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ES, </a:t>
                      </a:r>
                      <a:r>
                        <a:rPr lang="pl-PL" err="1" smtClean="0"/>
                        <a:t>Cerdanyola</a:t>
                      </a:r>
                      <a:r>
                        <a:rPr lang="pl-PL" smtClean="0"/>
                        <a:t> del </a:t>
                      </a:r>
                      <a:r>
                        <a:rPr lang="pl-PL" err="1" smtClean="0"/>
                        <a:t>Valles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EMP-L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66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mtClean="0"/>
                        <a:t>2011, 04-06/04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DE, </a:t>
                      </a:r>
                      <a:r>
                        <a:rPr lang="pl-PL" err="1" smtClean="0"/>
                        <a:t>Ochsenhausen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EMP-L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12</a:t>
                      </a:r>
                      <a:endParaRPr lang="pl-PL"/>
                    </a:p>
                  </a:txBody>
                  <a:tcPr/>
                </a:tc>
              </a:tr>
              <a:tr h="419686">
                <a:tc>
                  <a:txBody>
                    <a:bodyPr/>
                    <a:lstStyle/>
                    <a:p>
                      <a:r>
                        <a:rPr lang="pl-PL" smtClean="0"/>
                        <a:t>2011, 24/05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DE, Bad </a:t>
                      </a:r>
                      <a:r>
                        <a:rPr lang="pl-PL" err="1" smtClean="0"/>
                        <a:t>Saulgau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CPD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637322">
                <a:tc>
                  <a:txBody>
                    <a:bodyPr/>
                    <a:lstStyle/>
                    <a:p>
                      <a:r>
                        <a:rPr lang="pl-PL" smtClean="0"/>
                        <a:t>2011, 08/09 +26/10 +11/01 +08/03 </a:t>
                      </a:r>
                      <a:r>
                        <a:rPr lang="pl-PL" baseline="0" smtClean="0"/>
                        <a:t>+24/04 +</a:t>
                      </a:r>
                      <a:r>
                        <a:rPr lang="pl-PL" baseline="0" err="1" smtClean="0"/>
                        <a:t>04</a:t>
                      </a:r>
                      <a:r>
                        <a:rPr lang="pl-PL" baseline="0" smtClean="0"/>
                        <a:t>/07/2012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ES, </a:t>
                      </a:r>
                      <a:r>
                        <a:rPr lang="pl-PL" err="1" smtClean="0"/>
                        <a:t>Cerdayola</a:t>
                      </a:r>
                      <a:r>
                        <a:rPr lang="pl-PL" smtClean="0"/>
                        <a:t> del </a:t>
                      </a:r>
                      <a:r>
                        <a:rPr lang="pl-PL" err="1" smtClean="0"/>
                        <a:t>Valles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EMP-L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23326">
                <a:tc>
                  <a:txBody>
                    <a:bodyPr/>
                    <a:lstStyle/>
                    <a:p>
                      <a:r>
                        <a:rPr lang="pl-PL" smtClean="0"/>
                        <a:t>2011, 09+16/11 + 08/02/2012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DE, Stuttgart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CPD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6</a:t>
                      </a:r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8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9512" y="204698"/>
          <a:ext cx="8496945" cy="648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875"/>
                <a:gridCol w="2994835"/>
                <a:gridCol w="1077078"/>
                <a:gridCol w="951756"/>
                <a:gridCol w="1202401"/>
              </a:tblGrid>
              <a:tr h="710779">
                <a:tc>
                  <a:txBody>
                    <a:bodyPr/>
                    <a:lstStyle/>
                    <a:p>
                      <a:r>
                        <a:rPr lang="pl-PL" sz="1400" smtClean="0"/>
                        <a:t>Time 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Place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err="1" smtClean="0"/>
                        <a:t>Feedback</a:t>
                      </a:r>
                      <a:r>
                        <a:rPr lang="pl-PL" sz="1400" smtClean="0"/>
                        <a:t> (</a:t>
                      </a:r>
                      <a:r>
                        <a:rPr lang="pl-PL" sz="1400" err="1" smtClean="0"/>
                        <a:t>number</a:t>
                      </a:r>
                      <a:r>
                        <a:rPr lang="pl-PL" sz="1400" smtClean="0"/>
                        <a:t> of</a:t>
                      </a:r>
                      <a:r>
                        <a:rPr lang="pl-PL" sz="1400" baseline="0" smtClean="0"/>
                        <a:t> </a:t>
                      </a:r>
                      <a:r>
                        <a:rPr lang="pl-PL" sz="1400" baseline="0" err="1" smtClean="0"/>
                        <a:t>responses</a:t>
                      </a:r>
                      <a:r>
                        <a:rPr lang="pl-PL" sz="1400" baseline="0" smtClean="0"/>
                        <a:t>)</a:t>
                      </a:r>
                      <a:endParaRPr lang="pl-PL" sz="1400"/>
                    </a:p>
                  </a:txBody>
                  <a:tcPr/>
                </a:tc>
              </a:tr>
              <a:tr h="311020">
                <a:tc>
                  <a:txBody>
                    <a:bodyPr/>
                    <a:lstStyle/>
                    <a:p>
                      <a:r>
                        <a:rPr lang="pl-PL" sz="1400" smtClean="0"/>
                        <a:t>2012, 12</a:t>
                      </a:r>
                      <a:r>
                        <a:rPr lang="pl-PL" sz="1400" baseline="0" smtClean="0"/>
                        <a:t> /01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DE, Stuttgart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</a:tr>
              <a:tr h="544287">
                <a:tc>
                  <a:txBody>
                    <a:bodyPr/>
                    <a:lstStyle/>
                    <a:p>
                      <a:r>
                        <a:rPr lang="pl-PL" sz="1400" smtClean="0"/>
                        <a:t>2012, 18-22 /01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DE, </a:t>
                      </a:r>
                      <a:r>
                        <a:rPr lang="pl-PL" sz="1400" err="1" smtClean="0"/>
                        <a:t>Ochsenhausen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10</a:t>
                      </a:r>
                      <a:endParaRPr lang="pl-PL" sz="1400"/>
                    </a:p>
                  </a:txBody>
                  <a:tcPr/>
                </a:tc>
              </a:tr>
              <a:tr h="544287">
                <a:tc>
                  <a:txBody>
                    <a:bodyPr/>
                    <a:lstStyle/>
                    <a:p>
                      <a:r>
                        <a:rPr lang="pl-PL" sz="1400" smtClean="0"/>
                        <a:t>2012, 02+09/02 +</a:t>
                      </a:r>
                      <a:r>
                        <a:rPr lang="pl-PL" sz="1400" baseline="0" smtClean="0"/>
                        <a:t> </a:t>
                      </a:r>
                      <a:r>
                        <a:rPr lang="pl-PL" sz="1400" smtClean="0"/>
                        <a:t>26/04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FIN, Lahti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EMP-L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4</a:t>
                      </a:r>
                      <a:endParaRPr lang="pl-PL" sz="1400"/>
                    </a:p>
                  </a:txBody>
                  <a:tcPr/>
                </a:tc>
              </a:tr>
              <a:tr h="544287">
                <a:tc>
                  <a:txBody>
                    <a:bodyPr/>
                    <a:lstStyle/>
                    <a:p>
                      <a:r>
                        <a:rPr lang="pl-PL" sz="1400" smtClean="0"/>
                        <a:t>2012, 05+09+30/03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GB, </a:t>
                      </a:r>
                      <a:r>
                        <a:rPr lang="pl-PL" sz="1400" err="1" smtClean="0"/>
                        <a:t>Edinburgh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EMP-L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</a:tr>
              <a:tr h="311020">
                <a:tc>
                  <a:txBody>
                    <a:bodyPr/>
                    <a:lstStyle/>
                    <a:p>
                      <a:r>
                        <a:rPr lang="pl-PL" sz="1400" smtClean="0"/>
                        <a:t>2012, 10/03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CH, </a:t>
                      </a:r>
                      <a:r>
                        <a:rPr lang="pl-PL" sz="1400" err="1" smtClean="0"/>
                        <a:t>Aarau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EMP-L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</a:tr>
              <a:tr h="311020">
                <a:tc>
                  <a:txBody>
                    <a:bodyPr/>
                    <a:lstStyle/>
                    <a:p>
                      <a:r>
                        <a:rPr lang="pl-PL" sz="1400" smtClean="0"/>
                        <a:t>2012,</a:t>
                      </a:r>
                      <a:r>
                        <a:rPr lang="pl-PL" sz="1400" baseline="0" smtClean="0"/>
                        <a:t>  12-14/03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DE, </a:t>
                      </a:r>
                      <a:r>
                        <a:rPr lang="pl-PL" sz="1400" err="1" smtClean="0"/>
                        <a:t>Ochsenhausen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7</a:t>
                      </a:r>
                      <a:endParaRPr lang="pl-PL" sz="1400"/>
                    </a:p>
                  </a:txBody>
                  <a:tcPr/>
                </a:tc>
              </a:tr>
              <a:tr h="544287">
                <a:tc>
                  <a:txBody>
                    <a:bodyPr/>
                    <a:lstStyle/>
                    <a:p>
                      <a:r>
                        <a:rPr lang="pl-PL" sz="1400" smtClean="0"/>
                        <a:t>2012, 24/03, 16/05, 13/06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CH, </a:t>
                      </a:r>
                      <a:r>
                        <a:rPr lang="pl-PL" sz="1400" err="1" smtClean="0"/>
                        <a:t>Aarau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EMP-L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</a:tr>
              <a:tr h="311020">
                <a:tc>
                  <a:txBody>
                    <a:bodyPr/>
                    <a:lstStyle/>
                    <a:p>
                      <a:r>
                        <a:rPr lang="pl-PL" sz="1400" smtClean="0"/>
                        <a:t>2012, 02+04+06/04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RO, </a:t>
                      </a:r>
                      <a:r>
                        <a:rPr lang="pl-PL" sz="1400" err="1" smtClean="0"/>
                        <a:t>Constanta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3</a:t>
                      </a:r>
                      <a:endParaRPr lang="pl-PL" sz="1400"/>
                    </a:p>
                  </a:txBody>
                  <a:tcPr/>
                </a:tc>
              </a:tr>
              <a:tr h="311020">
                <a:tc>
                  <a:txBody>
                    <a:bodyPr/>
                    <a:lstStyle/>
                    <a:p>
                      <a:r>
                        <a:rPr lang="pl-PL" sz="1400" smtClean="0"/>
                        <a:t>2012, 08/05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DE, </a:t>
                      </a:r>
                      <a:r>
                        <a:rPr lang="pl-PL" sz="1400" err="1" smtClean="0"/>
                        <a:t>Nagold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EMP-L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</a:tr>
              <a:tr h="544287">
                <a:tc>
                  <a:txBody>
                    <a:bodyPr/>
                    <a:lstStyle/>
                    <a:p>
                      <a:r>
                        <a:rPr lang="pl-PL" sz="1400" smtClean="0"/>
                        <a:t>2012, 23-25/05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DE, Bad </a:t>
                      </a:r>
                      <a:r>
                        <a:rPr lang="pl-PL" sz="1400" err="1" smtClean="0"/>
                        <a:t>Wildbad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16</a:t>
                      </a:r>
                      <a:endParaRPr lang="pl-PL" sz="1400"/>
                    </a:p>
                  </a:txBody>
                  <a:tcPr/>
                </a:tc>
              </a:tr>
              <a:tr h="311020">
                <a:tc>
                  <a:txBody>
                    <a:bodyPr/>
                    <a:lstStyle/>
                    <a:p>
                      <a:r>
                        <a:rPr lang="pl-PL" sz="1400" smtClean="0"/>
                        <a:t>2012, 19-24/06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GB,</a:t>
                      </a:r>
                      <a:r>
                        <a:rPr lang="pl-PL" sz="1400" baseline="0" smtClean="0"/>
                        <a:t> Canterbury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20</a:t>
                      </a:r>
                      <a:endParaRPr lang="pl-PL" sz="1400"/>
                    </a:p>
                  </a:txBody>
                  <a:tcPr/>
                </a:tc>
              </a:tr>
              <a:tr h="311020">
                <a:tc>
                  <a:txBody>
                    <a:bodyPr/>
                    <a:lstStyle/>
                    <a:p>
                      <a:r>
                        <a:rPr lang="pl-PL" sz="1400" smtClean="0"/>
                        <a:t>2012, 29-30/06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GB, </a:t>
                      </a:r>
                      <a:r>
                        <a:rPr lang="pl-PL" sz="1400" err="1" smtClean="0"/>
                        <a:t>Edinburgh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EMP-L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</a:tr>
              <a:tr h="311020">
                <a:tc>
                  <a:txBody>
                    <a:bodyPr/>
                    <a:lstStyle/>
                    <a:p>
                      <a:r>
                        <a:rPr lang="pl-PL" sz="1400" smtClean="0"/>
                        <a:t>2012, 08-13/07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CH, </a:t>
                      </a:r>
                      <a:r>
                        <a:rPr lang="pl-PL" sz="1400" err="1" smtClean="0"/>
                        <a:t>Schiers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8</a:t>
                      </a:r>
                      <a:endParaRPr lang="pl-PL" sz="1400"/>
                    </a:p>
                  </a:txBody>
                  <a:tcPr/>
                </a:tc>
              </a:tr>
              <a:tr h="544287">
                <a:tc>
                  <a:txBody>
                    <a:bodyPr/>
                    <a:lstStyle/>
                    <a:p>
                      <a:r>
                        <a:rPr lang="pl-PL" sz="1400" smtClean="0"/>
                        <a:t>2012, 03-08/09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ES, Barcelona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6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pl-PL" sz="2600" err="1" smtClean="0"/>
              <a:t>Upcoming</a:t>
            </a:r>
            <a:r>
              <a:rPr lang="pl-PL" sz="2600" smtClean="0"/>
              <a:t> CPD / EMP-L </a:t>
            </a:r>
            <a:r>
              <a:rPr lang="pl-PL" sz="2600" err="1" smtClean="0"/>
              <a:t>courses</a:t>
            </a:r>
            <a:endParaRPr lang="pl-PL" sz="260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79509" y="1268761"/>
          <a:ext cx="8136906" cy="4975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762"/>
                <a:gridCol w="2083048"/>
                <a:gridCol w="2083048"/>
                <a:gridCol w="2083048"/>
              </a:tblGrid>
              <a:tr h="298008">
                <a:tc>
                  <a:txBody>
                    <a:bodyPr/>
                    <a:lstStyle/>
                    <a:p>
                      <a:r>
                        <a:rPr lang="pl-PL" sz="1400" smtClean="0"/>
                        <a:t>Time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Place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/>
                    </a:p>
                  </a:txBody>
                  <a:tcPr/>
                </a:tc>
              </a:tr>
              <a:tr h="923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2012, 22/08 +14/11 +23/01 +13/03 2013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CH, </a:t>
                      </a:r>
                      <a:r>
                        <a:rPr lang="pl-PL" sz="1400" err="1" smtClean="0"/>
                        <a:t>Aarau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EMP-L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</a:tr>
              <a:tr h="923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2012, 22/09 +12/</a:t>
                      </a:r>
                      <a:r>
                        <a:rPr lang="pl-PL" sz="1400" err="1" smtClean="0"/>
                        <a:t>12</a:t>
                      </a:r>
                      <a:r>
                        <a:rPr lang="pl-PL" sz="1400" smtClean="0"/>
                        <a:t> +16 /01 2013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CH, </a:t>
                      </a:r>
                      <a:r>
                        <a:rPr lang="pl-PL" sz="1400" err="1" smtClean="0"/>
                        <a:t>Aarau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EMP-L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</a:tr>
              <a:tr h="348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2012, 26/09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DE, Stuttgart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</a:tr>
              <a:tr h="348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2012, 22-16/10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FR, Montpellier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</a:tr>
              <a:tr h="348191">
                <a:tc>
                  <a:txBody>
                    <a:bodyPr/>
                    <a:lstStyle/>
                    <a:p>
                      <a:r>
                        <a:rPr lang="pl-PL" sz="1400" smtClean="0"/>
                        <a:t>2012, 25/10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DE, Stuttgart /</a:t>
                      </a:r>
                      <a:r>
                        <a:rPr lang="pl-PL" sz="1400" baseline="0" smtClean="0"/>
                        <a:t> </a:t>
                      </a:r>
                      <a:r>
                        <a:rPr lang="pl-PL" sz="1400" baseline="0" err="1" smtClean="0"/>
                        <a:t>Esslingen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</a:tr>
              <a:tr h="348191">
                <a:tc>
                  <a:txBody>
                    <a:bodyPr/>
                    <a:lstStyle/>
                    <a:p>
                      <a:r>
                        <a:rPr lang="pl-PL" sz="1400" smtClean="0"/>
                        <a:t>2012, 14/11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DE, Stuttgart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</a:tr>
              <a:tr h="348191">
                <a:tc>
                  <a:txBody>
                    <a:bodyPr/>
                    <a:lstStyle/>
                    <a:p>
                      <a:r>
                        <a:rPr lang="pl-PL" sz="1400" smtClean="0"/>
                        <a:t>2012, 05-09/12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GR, </a:t>
                      </a:r>
                      <a:r>
                        <a:rPr lang="pl-PL" sz="1400" err="1" smtClean="0"/>
                        <a:t>Athens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</a:tr>
              <a:tr h="348191">
                <a:tc>
                  <a:txBody>
                    <a:bodyPr/>
                    <a:lstStyle/>
                    <a:p>
                      <a:r>
                        <a:rPr lang="pl-PL" sz="1400" smtClean="0"/>
                        <a:t>2013,</a:t>
                      </a:r>
                      <a:r>
                        <a:rPr lang="pl-PL" sz="1400" baseline="0" smtClean="0"/>
                        <a:t> 06/02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DE, Stuttgart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EMP-L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</a:tr>
              <a:tr h="385556">
                <a:tc>
                  <a:txBody>
                    <a:bodyPr/>
                    <a:lstStyle/>
                    <a:p>
                      <a:r>
                        <a:rPr lang="pl-PL" sz="1400" smtClean="0"/>
                        <a:t>2013, 13-15/02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DE, Bad </a:t>
                      </a:r>
                      <a:r>
                        <a:rPr lang="pl-PL" sz="1400" err="1" smtClean="0"/>
                        <a:t>Wildbad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</a:tr>
              <a:tr h="348191">
                <a:tc>
                  <a:txBody>
                    <a:bodyPr/>
                    <a:lstStyle/>
                    <a:p>
                      <a:r>
                        <a:rPr lang="pl-PL" sz="1400" smtClean="0"/>
                        <a:t>2013, 20-22/03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DE, </a:t>
                      </a:r>
                      <a:r>
                        <a:rPr lang="pl-PL" sz="1400" err="1" smtClean="0"/>
                        <a:t>Ochsenhausen</a:t>
                      </a:r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/>
                        <a:t>CPD</a:t>
                      </a:r>
                      <a:endParaRPr lang="pl-PL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8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600" dirty="0" smtClean="0"/>
              <a:t>     </a:t>
            </a:r>
            <a:r>
              <a:rPr lang="pl-PL" sz="2600" dirty="0" err="1" smtClean="0"/>
              <a:t>Feedback</a:t>
            </a:r>
            <a:r>
              <a:rPr lang="pl-PL" sz="2600" dirty="0" smtClean="0"/>
              <a:t> on </a:t>
            </a:r>
            <a:r>
              <a:rPr lang="pl-PL" sz="2600" dirty="0" err="1" smtClean="0"/>
              <a:t>CPD</a:t>
            </a:r>
            <a:r>
              <a:rPr lang="pl-PL" sz="2600" dirty="0" smtClean="0"/>
              <a:t> / EMP-L </a:t>
            </a:r>
            <a:r>
              <a:rPr lang="pl-PL" sz="2600" dirty="0" err="1" smtClean="0"/>
              <a:t>courses</a:t>
            </a:r>
            <a:r>
              <a:rPr lang="de-DE" sz="2600" dirty="0" smtClean="0"/>
              <a:t>: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de-DE" sz="2600" dirty="0" smtClean="0"/>
              <a:t>     </a:t>
            </a:r>
            <a:r>
              <a:rPr lang="pl-PL" sz="2600" dirty="0" smtClean="0"/>
              <a:t>Canterbury (GB) 06/2012, </a:t>
            </a:r>
            <a:r>
              <a:rPr lang="pl-PL" sz="2600" dirty="0" err="1" smtClean="0"/>
              <a:t>Schiers</a:t>
            </a:r>
            <a:r>
              <a:rPr lang="pl-PL" sz="2600" dirty="0" smtClean="0"/>
              <a:t> (</a:t>
            </a:r>
            <a:r>
              <a:rPr lang="pl-PL" sz="2600" dirty="0" err="1" smtClean="0"/>
              <a:t>CH</a:t>
            </a:r>
            <a:r>
              <a:rPr lang="pl-PL" sz="2600" dirty="0" smtClean="0"/>
              <a:t>) 07/2012 </a:t>
            </a: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80855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+  	(</a:t>
            </a:r>
            <a:r>
              <a:rPr lang="pl-PL" sz="1800" dirty="0" err="1" smtClean="0"/>
              <a:t>very</a:t>
            </a:r>
            <a:r>
              <a:rPr lang="pl-PL" sz="1800" dirty="0" smtClean="0"/>
              <a:t>) </a:t>
            </a:r>
            <a:r>
              <a:rPr lang="pl-PL" sz="1800" dirty="0" err="1" smtClean="0"/>
              <a:t>inspiring</a:t>
            </a:r>
            <a:r>
              <a:rPr lang="pl-PL" sz="1800" dirty="0" smtClean="0"/>
              <a:t> / </a:t>
            </a:r>
            <a:r>
              <a:rPr lang="pl-PL" sz="1800" dirty="0" err="1" smtClean="0"/>
              <a:t>positive</a:t>
            </a:r>
            <a:r>
              <a:rPr lang="pl-PL" sz="1800" dirty="0" smtClean="0"/>
              <a:t> </a:t>
            </a:r>
            <a:r>
              <a:rPr lang="pl-PL" sz="1800" dirty="0" err="1" smtClean="0"/>
              <a:t>experience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+  	</a:t>
            </a:r>
            <a:r>
              <a:rPr lang="pl-PL" sz="1800" dirty="0" err="1" smtClean="0"/>
              <a:t>contacts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+  	materials / </a:t>
            </a:r>
            <a:r>
              <a:rPr lang="pl-PL" sz="1800" dirty="0" err="1" smtClean="0"/>
              <a:t>ideas</a:t>
            </a: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FontTx/>
              <a:buChar char="-"/>
            </a:pPr>
            <a:r>
              <a:rPr lang="pl-PL" sz="1800" dirty="0" err="1" smtClean="0"/>
              <a:t>tight</a:t>
            </a:r>
            <a:r>
              <a:rPr lang="pl-PL" sz="1800" dirty="0" smtClean="0"/>
              <a:t> </a:t>
            </a:r>
            <a:r>
              <a:rPr lang="pl-PL" sz="1800" dirty="0" err="1" smtClean="0"/>
              <a:t>schedule</a:t>
            </a:r>
            <a:r>
              <a:rPr lang="pl-PL" sz="1800" dirty="0" smtClean="0"/>
              <a:t>?</a:t>
            </a:r>
          </a:p>
          <a:p>
            <a:pPr>
              <a:buFontTx/>
              <a:buChar char="-"/>
            </a:pPr>
            <a:r>
              <a:rPr lang="pl-PL" sz="1800" dirty="0" err="1" smtClean="0"/>
              <a:t>theory</a:t>
            </a:r>
            <a:r>
              <a:rPr lang="pl-PL" sz="1800" dirty="0" smtClean="0"/>
              <a:t> </a:t>
            </a:r>
            <a:r>
              <a:rPr lang="pl-PL" sz="1800" dirty="0" err="1" smtClean="0"/>
              <a:t>load</a:t>
            </a:r>
            <a:r>
              <a:rPr lang="pl-PL" sz="1800" dirty="0" smtClean="0"/>
              <a:t>?</a:t>
            </a:r>
          </a:p>
          <a:p>
            <a:pPr>
              <a:buFontTx/>
              <a:buChar char="-"/>
            </a:pPr>
            <a:r>
              <a:rPr lang="de-DE" sz="1800" dirty="0" smtClean="0"/>
              <a:t>u</a:t>
            </a:r>
            <a:r>
              <a:rPr lang="pl-PL" sz="1800" dirty="0" err="1" smtClean="0"/>
              <a:t>nbalanced</a:t>
            </a:r>
            <a:r>
              <a:rPr lang="pl-PL" sz="1800" dirty="0" smtClean="0"/>
              <a:t> </a:t>
            </a:r>
            <a:r>
              <a:rPr lang="pl-PL" sz="1800" dirty="0" smtClean="0"/>
              <a:t>musical – </a:t>
            </a:r>
            <a:r>
              <a:rPr lang="pl-PL" sz="1800" dirty="0" err="1" smtClean="0"/>
              <a:t>linguistic</a:t>
            </a:r>
            <a:r>
              <a:rPr lang="pl-PL" sz="1800" dirty="0" smtClean="0"/>
              <a:t> </a:t>
            </a:r>
            <a:r>
              <a:rPr lang="pl-PL" sz="1800" dirty="0" err="1" smtClean="0"/>
              <a:t>input</a:t>
            </a:r>
            <a:r>
              <a:rPr lang="pl-PL" sz="1800" dirty="0" smtClean="0"/>
              <a:t>?</a:t>
            </a:r>
          </a:p>
          <a:p>
            <a:pPr>
              <a:buFontTx/>
              <a:buChar char="-"/>
            </a:pPr>
            <a:r>
              <a:rPr lang="pl-PL" sz="1800" dirty="0" err="1" smtClean="0"/>
              <a:t>language</a:t>
            </a:r>
            <a:r>
              <a:rPr lang="pl-PL" sz="1800" dirty="0" smtClean="0"/>
              <a:t> </a:t>
            </a:r>
            <a:r>
              <a:rPr lang="pl-PL" sz="1800" dirty="0" err="1" smtClean="0"/>
              <a:t>choice</a:t>
            </a:r>
            <a:r>
              <a:rPr lang="pl-PL" sz="1800" dirty="0" smtClean="0"/>
              <a:t>?</a:t>
            </a:r>
            <a:endParaRPr lang="pl-PL" sz="180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7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  <p:sp>
        <p:nvSpPr>
          <p:cNvPr id="8" name="Gwiazda 5-ramienna 7"/>
          <p:cNvSpPr/>
          <p:nvPr/>
        </p:nvSpPr>
        <p:spPr>
          <a:xfrm flipV="1">
            <a:off x="179512" y="476672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de-DE" sz="2600" dirty="0" smtClean="0"/>
              <a:t>e) </a:t>
            </a:r>
            <a:r>
              <a:rPr lang="pl-PL" sz="2600" dirty="0" smtClean="0"/>
              <a:t>Project </a:t>
            </a:r>
            <a:r>
              <a:rPr lang="pl-PL" sz="2600" dirty="0" err="1" smtClean="0"/>
              <a:t>website</a:t>
            </a:r>
            <a:r>
              <a:rPr lang="pl-PL" sz="2600" dirty="0" smtClean="0"/>
              <a:t> / MOODLE</a:t>
            </a:r>
            <a:endParaRPr lang="pl-PL" sz="2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539552" y="985228"/>
            <a:ext cx="7848872" cy="53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8" name="Picture 2" descr="emp_1stPageLogos"/>
          <p:cNvPicPr>
            <a:picLocks noChangeAspect="1" noChangeArrowheads="1"/>
          </p:cNvPicPr>
          <p:nvPr/>
        </p:nvPicPr>
        <p:blipFill>
          <a:blip r:embed="rId3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600" err="1" smtClean="0"/>
              <a:t>Open</a:t>
            </a:r>
            <a:r>
              <a:rPr lang="pl-PL" sz="2600" smtClean="0"/>
              <a:t> </a:t>
            </a:r>
            <a:r>
              <a:rPr lang="pl-PL" sz="2600" err="1" smtClean="0"/>
              <a:t>space</a:t>
            </a:r>
            <a:r>
              <a:rPr lang="de-DE" sz="2600" smtClean="0"/>
              <a:t/>
            </a:r>
            <a:br>
              <a:rPr lang="de-DE" sz="2600" smtClean="0"/>
            </a:br>
            <a:r>
              <a:rPr lang="de-DE" sz="2600" smtClean="0"/>
              <a:t>1</a:t>
            </a:r>
            <a:r>
              <a:rPr lang="pl-PL" sz="2600" smtClean="0"/>
              <a:t>4</a:t>
            </a:r>
            <a:r>
              <a:rPr lang="de-DE" sz="2600" smtClean="0"/>
              <a:t>/09/2012</a:t>
            </a:r>
            <a:endParaRPr lang="pl-PL" sz="26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992" y="1340768"/>
            <a:ext cx="2736304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1800" dirty="0" smtClean="0"/>
              <a:t>- 	TH (+ </a:t>
            </a:r>
            <a:r>
              <a:rPr lang="pl-PL" sz="1800" dirty="0" err="1" smtClean="0"/>
              <a:t>PMP</a:t>
            </a:r>
            <a:r>
              <a:rPr lang="pl-PL" sz="1800" dirty="0" smtClean="0"/>
              <a:t>)</a:t>
            </a:r>
          </a:p>
          <a:p>
            <a:pPr>
              <a:buFontTx/>
              <a:buChar char="-"/>
            </a:pPr>
            <a:r>
              <a:rPr lang="pl-PL" sz="1800" dirty="0" smtClean="0"/>
              <a:t>6 </a:t>
            </a:r>
            <a:r>
              <a:rPr lang="pl-PL" sz="1800" dirty="0" err="1" smtClean="0"/>
              <a:t>free</a:t>
            </a:r>
            <a:r>
              <a:rPr lang="pl-PL" sz="1800" dirty="0" smtClean="0"/>
              <a:t> </a:t>
            </a:r>
            <a:r>
              <a:rPr lang="pl-PL" sz="1800" dirty="0" err="1" smtClean="0"/>
              <a:t>activities</a:t>
            </a:r>
            <a:r>
              <a:rPr lang="pl-PL" sz="1800" dirty="0" smtClean="0"/>
              <a:t> </a:t>
            </a:r>
          </a:p>
          <a:p>
            <a:pPr>
              <a:buFontTx/>
              <a:buChar char="-"/>
            </a:pPr>
            <a:r>
              <a:rPr lang="pl-PL" sz="1800" dirty="0" err="1" smtClean="0"/>
              <a:t>flyers</a:t>
            </a:r>
            <a:r>
              <a:rPr lang="pl-PL" sz="1800" dirty="0" smtClean="0"/>
              <a:t> </a:t>
            </a:r>
            <a:r>
              <a:rPr lang="pl-PL" sz="1800" dirty="0" err="1" smtClean="0"/>
              <a:t>in</a:t>
            </a:r>
            <a:r>
              <a:rPr lang="pl-PL" sz="1800" dirty="0" smtClean="0"/>
              <a:t> 8 </a:t>
            </a:r>
            <a:r>
              <a:rPr lang="pl-PL" sz="1800" dirty="0" err="1" smtClean="0"/>
              <a:t>languages</a:t>
            </a:r>
            <a:endParaRPr lang="pl-PL" sz="1800" dirty="0" smtClean="0"/>
          </a:p>
          <a:p>
            <a:pPr>
              <a:buFontTx/>
              <a:buChar char="-"/>
            </a:pPr>
            <a:r>
              <a:rPr lang="pl-PL" sz="1800" dirty="0" smtClean="0"/>
              <a:t>10 </a:t>
            </a:r>
            <a:r>
              <a:rPr lang="pl-PL" sz="1800" dirty="0" err="1" smtClean="0"/>
              <a:t>publications</a:t>
            </a:r>
            <a:endParaRPr lang="pl-PL" sz="1800" dirty="0" smtClean="0"/>
          </a:p>
          <a:p>
            <a:pPr>
              <a:buFontTx/>
              <a:buChar char="-"/>
            </a:pPr>
            <a:r>
              <a:rPr lang="pl-PL" sz="1800" dirty="0" err="1" smtClean="0"/>
              <a:t>congress</a:t>
            </a:r>
            <a:r>
              <a:rPr lang="pl-PL" sz="1800" dirty="0" smtClean="0"/>
              <a:t> Mannheim </a:t>
            </a:r>
            <a:r>
              <a:rPr lang="pl-PL" sz="1800" dirty="0" err="1" smtClean="0"/>
              <a:t>October</a:t>
            </a:r>
            <a:r>
              <a:rPr lang="pl-PL" sz="1800" dirty="0" smtClean="0"/>
              <a:t> 2011</a:t>
            </a:r>
            <a:endParaRPr lang="de-DE" sz="1800" dirty="0" smtClean="0"/>
          </a:p>
          <a:p>
            <a:pPr>
              <a:buFontTx/>
              <a:buChar char="-"/>
            </a:pPr>
            <a:r>
              <a:rPr lang="de-DE" sz="1800" dirty="0" smtClean="0"/>
              <a:t>Kick off-</a:t>
            </a:r>
            <a:r>
              <a:rPr lang="de-DE" sz="1800" dirty="0" err="1" smtClean="0"/>
              <a:t>presentation</a:t>
            </a:r>
            <a:r>
              <a:rPr lang="de-DE" sz="1800" dirty="0" smtClean="0"/>
              <a:t>,  </a:t>
            </a:r>
            <a:r>
              <a:rPr lang="de-DE" sz="1800" dirty="0" err="1" smtClean="0"/>
              <a:t>19th</a:t>
            </a:r>
            <a:r>
              <a:rPr lang="de-DE" sz="1800" dirty="0" smtClean="0"/>
              <a:t> </a:t>
            </a:r>
            <a:r>
              <a:rPr lang="de-DE" sz="1800" dirty="0" err="1" smtClean="0"/>
              <a:t>EAS</a:t>
            </a:r>
            <a:r>
              <a:rPr lang="de-DE" sz="1800" dirty="0" smtClean="0"/>
              <a:t> Conference</a:t>
            </a:r>
          </a:p>
          <a:p>
            <a:pPr>
              <a:buFontTx/>
              <a:buChar char="-"/>
            </a:pPr>
            <a:r>
              <a:rPr lang="de-DE" sz="1800" dirty="0" smtClean="0"/>
              <a:t>191 </a:t>
            </a:r>
            <a:r>
              <a:rPr lang="de-DE" sz="1800" dirty="0" err="1" smtClean="0"/>
              <a:t>scientific</a:t>
            </a:r>
            <a:r>
              <a:rPr lang="de-DE" sz="1800" dirty="0" smtClean="0"/>
              <a:t> </a:t>
            </a:r>
            <a:r>
              <a:rPr lang="de-DE" sz="1800" dirty="0" err="1" smtClean="0"/>
              <a:t>references</a:t>
            </a:r>
            <a:r>
              <a:rPr lang="de-DE" sz="1800" dirty="0" smtClean="0"/>
              <a:t> (03/2011)</a:t>
            </a:r>
          </a:p>
          <a:p>
            <a:pPr>
              <a:buFontTx/>
              <a:buChar char="-"/>
            </a:pPr>
            <a:r>
              <a:rPr lang="pl-PL" sz="1800" dirty="0" smtClean="0"/>
              <a:t>t</a:t>
            </a:r>
            <a:r>
              <a:rPr lang="de-DE" sz="1800" dirty="0" err="1" smtClean="0"/>
              <a:t>raining</a:t>
            </a:r>
            <a:r>
              <a:rPr lang="de-DE" sz="1800" dirty="0" smtClean="0"/>
              <a:t> </a:t>
            </a:r>
            <a:r>
              <a:rPr lang="de-DE" sz="1800" dirty="0" err="1" smtClean="0"/>
              <a:t>courses</a:t>
            </a:r>
            <a:endParaRPr lang="de-DE" sz="1800" dirty="0" smtClean="0"/>
          </a:p>
          <a:p>
            <a:pPr>
              <a:buFontTx/>
              <a:buChar char="-"/>
            </a:pPr>
            <a:r>
              <a:rPr lang="de-DE" sz="1800" dirty="0" smtClean="0"/>
              <a:t>EU </a:t>
            </a:r>
            <a:r>
              <a:rPr lang="de-DE" sz="1800" dirty="0" err="1" smtClean="0"/>
              <a:t>report</a:t>
            </a:r>
            <a:r>
              <a:rPr lang="de-DE" sz="1800" dirty="0" smtClean="0"/>
              <a:t> on </a:t>
            </a:r>
            <a:r>
              <a:rPr lang="de-DE" sz="1800" dirty="0" err="1" smtClean="0"/>
              <a:t>Creativity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Innovation in Education (12/2010)</a:t>
            </a:r>
          </a:p>
          <a:p>
            <a:pPr>
              <a:buFontTx/>
              <a:buChar char="-"/>
            </a:pPr>
            <a:r>
              <a:rPr lang="de-DE" sz="1800" dirty="0" smtClean="0"/>
              <a:t>5 </a:t>
            </a:r>
            <a:r>
              <a:rPr lang="de-DE" sz="1800" dirty="0" err="1" smtClean="0"/>
              <a:t>short</a:t>
            </a:r>
            <a:r>
              <a:rPr lang="de-DE" sz="1800" dirty="0" smtClean="0"/>
              <a:t> </a:t>
            </a:r>
            <a:r>
              <a:rPr lang="de-DE" sz="1800" dirty="0" err="1" smtClean="0"/>
              <a:t>sequences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rhythmic</a:t>
            </a:r>
            <a:r>
              <a:rPr lang="de-DE" sz="1800" dirty="0" smtClean="0"/>
              <a:t> </a:t>
            </a:r>
            <a:r>
              <a:rPr lang="de-DE" sz="1800" dirty="0" err="1" smtClean="0"/>
              <a:t>exercises</a:t>
            </a:r>
            <a:r>
              <a:rPr lang="de-DE" sz="1800" dirty="0" smtClean="0"/>
              <a:t> in a </a:t>
            </a:r>
            <a:r>
              <a:rPr lang="pl-PL" sz="1800" dirty="0" smtClean="0"/>
              <a:t>German </a:t>
            </a:r>
            <a:r>
              <a:rPr lang="pl-PL" sz="1800" dirty="0" err="1" smtClean="0"/>
              <a:t>speaking</a:t>
            </a:r>
            <a:r>
              <a:rPr lang="pl-PL" sz="1800" dirty="0" smtClean="0"/>
              <a:t> </a:t>
            </a:r>
            <a:r>
              <a:rPr lang="de-DE" sz="1800" dirty="0" err="1" smtClean="0"/>
              <a:t>EFL</a:t>
            </a:r>
            <a:r>
              <a:rPr lang="de-DE" sz="1800" dirty="0" smtClean="0"/>
              <a:t> </a:t>
            </a:r>
            <a:r>
              <a:rPr lang="de-DE" sz="1800" dirty="0" err="1" smtClean="0"/>
              <a:t>class</a:t>
            </a:r>
            <a:endParaRPr lang="de-DE" sz="1800" dirty="0" smtClean="0"/>
          </a:p>
          <a:p>
            <a:pPr>
              <a:buFontTx/>
              <a:buChar char="-"/>
            </a:pPr>
            <a:endParaRPr lang="pl-PL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912" t="35103" r="71225" b="16532"/>
          <a:stretch>
            <a:fillRect/>
          </a:stretch>
        </p:blipFill>
        <p:spPr bwMode="auto">
          <a:xfrm>
            <a:off x="323528" y="1124744"/>
            <a:ext cx="4190303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8" name="Picture 2" descr="emp_1stPageLogos"/>
          <p:cNvPicPr>
            <a:picLocks noChangeAspect="1" noChangeArrowheads="1"/>
          </p:cNvPicPr>
          <p:nvPr/>
        </p:nvPicPr>
        <p:blipFill>
          <a:blip r:embed="rId3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de-DE" sz="2600" err="1" smtClean="0"/>
              <a:t>Restricted</a:t>
            </a:r>
            <a:r>
              <a:rPr lang="de-DE" sz="2600" smtClean="0"/>
              <a:t> </a:t>
            </a:r>
            <a:r>
              <a:rPr lang="de-DE" sz="2600" err="1" smtClean="0"/>
              <a:t>area</a:t>
            </a:r>
            <a:r>
              <a:rPr lang="de-DE" sz="2600" smtClean="0"/>
              <a:t>  </a:t>
            </a:r>
            <a:br>
              <a:rPr lang="de-DE" sz="2600" smtClean="0"/>
            </a:br>
            <a:r>
              <a:rPr lang="de-DE" sz="2600" smtClean="0"/>
              <a:t>1</a:t>
            </a:r>
            <a:r>
              <a:rPr lang="pl-PL" sz="2600" smtClean="0"/>
              <a:t>4</a:t>
            </a:r>
            <a:r>
              <a:rPr lang="de-DE" sz="2600" smtClean="0"/>
              <a:t>/09/2012</a:t>
            </a:r>
            <a:endParaRPr lang="pl-PL" sz="260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429" t="2496" r="12622" b="2660"/>
          <a:stretch>
            <a:fillRect/>
          </a:stretch>
        </p:blipFill>
        <p:spPr bwMode="auto">
          <a:xfrm>
            <a:off x="1907704" y="764704"/>
            <a:ext cx="687297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mp_1stPageLogos"/>
          <p:cNvPicPr>
            <a:picLocks noChangeAspect="1" noChangeArrowheads="1"/>
          </p:cNvPicPr>
          <p:nvPr/>
        </p:nvPicPr>
        <p:blipFill>
          <a:blip r:embed="rId3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de-DE" sz="2600" dirty="0" err="1" smtClean="0"/>
              <a:t>Restricted</a:t>
            </a:r>
            <a:r>
              <a:rPr lang="de-DE" sz="2600" dirty="0" smtClean="0"/>
              <a:t> </a:t>
            </a:r>
            <a:r>
              <a:rPr lang="de-DE" sz="2600" dirty="0" err="1" smtClean="0"/>
              <a:t>area</a:t>
            </a:r>
            <a:r>
              <a:rPr lang="de-DE" sz="2600" dirty="0" smtClean="0"/>
              <a:t>  </a:t>
            </a:r>
            <a:br>
              <a:rPr lang="de-DE" sz="2600" dirty="0" smtClean="0"/>
            </a:br>
            <a:r>
              <a:rPr lang="de-DE" sz="2600" dirty="0" smtClean="0"/>
              <a:t>1</a:t>
            </a:r>
            <a:r>
              <a:rPr lang="pl-PL" sz="2600" dirty="0" smtClean="0"/>
              <a:t>4</a:t>
            </a:r>
            <a:r>
              <a:rPr lang="de-DE" sz="2600" dirty="0" smtClean="0"/>
              <a:t>/09/2012</a:t>
            </a:r>
            <a:endParaRPr lang="pl-PL" sz="260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7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18329" r="11782" b="2923"/>
          <a:stretch>
            <a:fillRect/>
          </a:stretch>
        </p:blipFill>
        <p:spPr bwMode="auto">
          <a:xfrm>
            <a:off x="2555776" y="332655"/>
            <a:ext cx="6192688" cy="447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 l="10872" t="14563" r="11610" b="3125"/>
          <a:stretch>
            <a:fillRect/>
          </a:stretch>
        </p:blipFill>
        <p:spPr bwMode="auto">
          <a:xfrm>
            <a:off x="323528" y="1484784"/>
            <a:ext cx="605809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354162"/>
          </a:xfrm>
        </p:spPr>
        <p:txBody>
          <a:bodyPr>
            <a:normAutofit/>
          </a:bodyPr>
          <a:lstStyle/>
          <a:p>
            <a:pPr algn="l"/>
            <a:r>
              <a:rPr lang="pl-PL" sz="2600" u="sng" dirty="0" err="1" smtClean="0"/>
              <a:t>Feedback</a:t>
            </a:r>
            <a:r>
              <a:rPr lang="pl-PL" sz="2600" u="sng" dirty="0" smtClean="0"/>
              <a:t> on project </a:t>
            </a:r>
            <a:r>
              <a:rPr lang="pl-PL" sz="2600" u="sng" dirty="0" err="1" smtClean="0"/>
              <a:t>website</a:t>
            </a:r>
            <a:r>
              <a:rPr lang="pl-PL" sz="2600" u="sng" dirty="0" smtClean="0"/>
              <a:t/>
            </a:r>
            <a:br>
              <a:rPr lang="pl-PL" sz="2600" u="sng" dirty="0" smtClean="0"/>
            </a:br>
            <a:r>
              <a:rPr lang="pl-PL" sz="2600" dirty="0" err="1" smtClean="0"/>
              <a:t>occasionally</a:t>
            </a:r>
            <a:r>
              <a:rPr lang="pl-PL" sz="2600" dirty="0" smtClean="0"/>
              <a:t>  </a:t>
            </a:r>
            <a:r>
              <a:rPr lang="pl-PL" sz="2600" dirty="0" err="1" smtClean="0"/>
              <a:t>from</a:t>
            </a:r>
            <a:r>
              <a:rPr lang="pl-PL" sz="2600" dirty="0" smtClean="0"/>
              <a:t> BE/</a:t>
            </a:r>
            <a:r>
              <a:rPr lang="pl-PL" sz="2600" dirty="0" err="1" smtClean="0"/>
              <a:t>SG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      </a:t>
            </a:r>
            <a:r>
              <a:rPr lang="pl-PL" sz="2800" dirty="0" smtClean="0"/>
              <a:t>project </a:t>
            </a:r>
            <a:r>
              <a:rPr lang="pl-PL" sz="2800" dirty="0" err="1" smtClean="0"/>
              <a:t>meeting</a:t>
            </a:r>
            <a:r>
              <a:rPr lang="pl-PL" sz="2800" dirty="0" smtClean="0"/>
              <a:t> </a:t>
            </a:r>
            <a:r>
              <a:rPr lang="pl-PL" sz="2800" dirty="0" err="1" smtClean="0"/>
              <a:t>RO</a:t>
            </a:r>
            <a:r>
              <a:rPr lang="pl-PL" sz="2800" dirty="0" smtClean="0"/>
              <a:t>, </a:t>
            </a:r>
            <a:r>
              <a:rPr lang="pl-PL" sz="2800" dirty="0" err="1" smtClean="0"/>
              <a:t>Constanta</a:t>
            </a:r>
            <a:r>
              <a:rPr lang="pl-PL" sz="2800" dirty="0" smtClean="0"/>
              <a:t> 04/11, 8 </a:t>
            </a:r>
            <a:r>
              <a:rPr lang="de-DE" sz="2800" dirty="0" smtClean="0"/>
              <a:t>x</a:t>
            </a:r>
            <a:r>
              <a:rPr lang="pl-PL" sz="2800" dirty="0" smtClean="0"/>
              <a:t> </a:t>
            </a:r>
            <a:r>
              <a:rPr lang="pl-PL" sz="2600" dirty="0" smtClean="0"/>
              <a:t> </a:t>
            </a: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err="1" smtClean="0"/>
              <a:t>Frequency</a:t>
            </a:r>
            <a:r>
              <a:rPr lang="pl-PL" sz="1800" dirty="0" smtClean="0"/>
              <a:t> / </a:t>
            </a:r>
            <a:r>
              <a:rPr lang="pl-PL" sz="1800" dirty="0" err="1" smtClean="0"/>
              <a:t>aim</a:t>
            </a:r>
            <a:r>
              <a:rPr lang="pl-PL" sz="1800" dirty="0" smtClean="0"/>
              <a:t> of </a:t>
            </a:r>
            <a:r>
              <a:rPr lang="pl-PL" sz="1800" dirty="0" err="1" smtClean="0"/>
              <a:t>usage</a:t>
            </a:r>
            <a:r>
              <a:rPr lang="pl-PL" sz="1800" dirty="0" smtClean="0"/>
              <a:t> / </a:t>
            </a:r>
            <a:r>
              <a:rPr lang="pl-PL" sz="1800" dirty="0" err="1" smtClean="0"/>
              <a:t>expectations</a:t>
            </a:r>
            <a:endParaRPr lang="pl-PL" sz="180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7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  <p:sp>
        <p:nvSpPr>
          <p:cNvPr id="8" name="Gwiazda 5-ramienna 7"/>
          <p:cNvSpPr/>
          <p:nvPr/>
        </p:nvSpPr>
        <p:spPr>
          <a:xfrm flipV="1">
            <a:off x="251520" y="1268760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3456384" cy="196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1160" y="4005064"/>
            <a:ext cx="402467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60648"/>
            <a:ext cx="2056983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9412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1. </a:t>
            </a:r>
            <a:r>
              <a:rPr lang="pl-PL" dirty="0" smtClean="0"/>
              <a:t>Evaluation Agenda</a:t>
            </a:r>
            <a:r>
              <a:rPr lang="de-DE" dirty="0" smtClean="0"/>
              <a:t> </a:t>
            </a:r>
            <a:r>
              <a:rPr lang="pl-PL" sz="2900" dirty="0" smtClean="0"/>
              <a:t>May 2010 – September 2012</a:t>
            </a:r>
            <a:endParaRPr lang="pl-PL" sz="29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55576" y="1268760"/>
            <a:ext cx="7859216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Independant</a:t>
            </a:r>
            <a:r>
              <a:rPr kumimoji="0" lang="pl-PL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Consultant (02/10 – 11/10)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 for bids (11/10)</a:t>
            </a:r>
            <a:r>
              <a:rPr kumimoji="0" lang="pl-PL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 evaluation plan / contract (01/11)</a:t>
            </a:r>
            <a:endParaRPr kumimoji="0" lang="pl-PL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evaluation </a:t>
            </a:r>
            <a:r>
              <a:rPr kumimoji="0" lang="de-DE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steps</a:t>
            </a:r>
            <a:endParaRPr kumimoji="0" lang="pl-PL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7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pl-PL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1-3)	</a:t>
            </a:r>
            <a:r>
              <a:rPr kumimoji="0" lang="pl-PL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Discussing &amp; developing </a:t>
            </a:r>
            <a:r>
              <a:rPr kumimoji="0" lang="de-DE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</a:t>
            </a:r>
            <a:r>
              <a:rPr kumimoji="0" lang="pl-PL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deliverables </a:t>
            </a:r>
            <a:endParaRPr kumimoji="0" lang="pl-PL" sz="7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7200" dirty="0" smtClean="0"/>
              <a:t>		</a:t>
            </a:r>
            <a:r>
              <a:rPr kumimoji="0" lang="pl-PL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2010 – March 2011</a:t>
            </a:r>
          </a:p>
          <a:p>
            <a:pPr marL="1257300" lvl="2" indent="-342900">
              <a:spcBef>
                <a:spcPct val="20000"/>
              </a:spcBef>
            </a:pPr>
            <a:r>
              <a:rPr lang="pl-PL" sz="7200" dirty="0" smtClean="0"/>
              <a:t>		a) Project meetings</a:t>
            </a:r>
          </a:p>
          <a:p>
            <a:pPr marL="1257300" lvl="2" indent="-342900">
              <a:spcBef>
                <a:spcPct val="20000"/>
              </a:spcBef>
            </a:pPr>
            <a:r>
              <a:rPr lang="pl-PL" sz="7200" dirty="0" smtClean="0"/>
              <a:t>		b) MOODLE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7200" dirty="0" smtClean="0"/>
              <a:t>4) 		</a:t>
            </a:r>
            <a:r>
              <a:rPr lang="pl-PL" sz="7200" b="1" u="sng" dirty="0" smtClean="0"/>
              <a:t>Progress Report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7200" dirty="0" smtClean="0"/>
              <a:t>		March 2011</a:t>
            </a:r>
            <a:endParaRPr kumimoji="0" lang="pl-PL" sz="7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7200" dirty="0" smtClean="0"/>
              <a:t>5-8) 	</a:t>
            </a:r>
            <a:r>
              <a:rPr lang="pl-PL" sz="7200" b="1" dirty="0" smtClean="0"/>
              <a:t>Piloting &amp; </a:t>
            </a:r>
            <a:r>
              <a:rPr lang="de-DE" sz="7200" b="1" dirty="0" smtClean="0"/>
              <a:t>reshaping </a:t>
            </a:r>
            <a:r>
              <a:rPr lang="pl-PL" sz="7200" b="1" dirty="0" smtClean="0"/>
              <a:t>project deliverables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7200" dirty="0" smtClean="0"/>
              <a:t>		April 2011 – </a:t>
            </a:r>
            <a:r>
              <a:rPr lang="pl-PL" sz="7200" dirty="0" err="1" smtClean="0"/>
              <a:t>June</a:t>
            </a:r>
            <a:r>
              <a:rPr lang="pl-PL" sz="7200" dirty="0" smtClean="0"/>
              <a:t>/</a:t>
            </a:r>
            <a:r>
              <a:rPr lang="pl-PL" sz="7200" dirty="0" err="1" smtClean="0"/>
              <a:t>July</a:t>
            </a:r>
            <a:r>
              <a:rPr lang="pl-PL" sz="7200" dirty="0" smtClean="0"/>
              <a:t> 2012</a:t>
            </a:r>
          </a:p>
          <a:p>
            <a:pPr marL="2171700" lvl="4" indent="-342900">
              <a:spcBef>
                <a:spcPct val="20000"/>
              </a:spcBef>
            </a:pPr>
            <a:r>
              <a:rPr kumimoji="0" lang="pl-PL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Project partners - Pilot </a:t>
            </a:r>
            <a:r>
              <a:rPr kumimoji="0" lang="pl-PL" sz="7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teachers</a:t>
            </a:r>
            <a:endParaRPr kumimoji="0" lang="pl-PL" sz="7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71700" lvl="4" indent="-342900">
              <a:spcBef>
                <a:spcPct val="20000"/>
              </a:spcBef>
            </a:pPr>
            <a:r>
              <a:rPr lang="pl-PL" sz="7200" dirty="0" smtClean="0"/>
              <a:t>b) Pilot </a:t>
            </a:r>
            <a:r>
              <a:rPr lang="pl-PL" sz="7200" dirty="0" err="1" smtClean="0"/>
              <a:t>teachers</a:t>
            </a:r>
            <a:r>
              <a:rPr lang="pl-PL" sz="7200" dirty="0" smtClean="0"/>
              <a:t> - </a:t>
            </a:r>
            <a:r>
              <a:rPr lang="pl-PL" sz="7200" dirty="0" err="1" smtClean="0"/>
              <a:t>Teachers</a:t>
            </a:r>
            <a:r>
              <a:rPr lang="pl-PL" sz="7200" dirty="0" smtClean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7200" dirty="0" smtClean="0"/>
              <a:t>		</a:t>
            </a:r>
            <a:r>
              <a:rPr lang="pl-PL" sz="7200" b="1" u="sng" dirty="0" smtClean="0"/>
              <a:t>Final Report </a:t>
            </a:r>
            <a:endParaRPr lang="pl-PL" sz="7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7200" dirty="0" smtClean="0"/>
              <a:t>		</a:t>
            </a:r>
            <a:r>
              <a:rPr lang="pl-PL" sz="7200" dirty="0" err="1" smtClean="0"/>
              <a:t>October</a:t>
            </a:r>
            <a:r>
              <a:rPr lang="pl-PL" sz="7200" dirty="0" smtClean="0"/>
              <a:t> 2012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10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600" dirty="0" smtClean="0"/>
              <a:t>f) </a:t>
            </a:r>
            <a:r>
              <a:rPr lang="pl-PL" sz="2600" dirty="0" smtClean="0"/>
              <a:t>Project </a:t>
            </a:r>
            <a:r>
              <a:rPr lang="pl-PL" sz="2600" dirty="0" err="1" smtClean="0"/>
              <a:t>Newsletters</a:t>
            </a:r>
            <a:r>
              <a:rPr lang="pl-PL" sz="2600" dirty="0" smtClean="0"/>
              <a:t> </a:t>
            </a:r>
            <a:br>
              <a:rPr lang="pl-PL" sz="2600" dirty="0" smtClean="0"/>
            </a:br>
            <a:r>
              <a:rPr lang="de-DE" sz="2600" dirty="0" smtClean="0"/>
              <a:t>   1</a:t>
            </a:r>
            <a:r>
              <a:rPr lang="pl-PL" sz="2600" dirty="0" smtClean="0"/>
              <a:t> (03/12), 2 (04/12), 3 (08/12), 4 (09/12), </a:t>
            </a:r>
            <a:r>
              <a:rPr lang="pl-PL" sz="2600" dirty="0" err="1" smtClean="0"/>
              <a:t>upcoming</a:t>
            </a:r>
            <a:r>
              <a:rPr lang="pl-PL" sz="2600" dirty="0" smtClean="0"/>
              <a:t> 5+6</a:t>
            </a:r>
            <a:endParaRPr lang="pl-PL" sz="2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520280" cy="39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36911"/>
            <a:ext cx="2556641" cy="37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340768"/>
            <a:ext cx="2592288" cy="409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988840"/>
            <a:ext cx="2808312" cy="418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10" name="Picture 2" descr="emp_1stPageLogos"/>
          <p:cNvPicPr>
            <a:picLocks noChangeAspect="1" noChangeArrowheads="1"/>
          </p:cNvPicPr>
          <p:nvPr/>
        </p:nvPicPr>
        <p:blipFill>
          <a:blip r:embed="rId6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040188" cy="639762"/>
          </a:xfrm>
        </p:spPr>
        <p:txBody>
          <a:bodyPr>
            <a:noAutofit/>
          </a:bodyPr>
          <a:lstStyle/>
          <a:p>
            <a:r>
              <a:rPr lang="pl-PL" sz="3600" smtClean="0"/>
              <a:t>4. Achievements</a:t>
            </a:r>
            <a:endParaRPr lang="pl-PL" sz="360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4040188" cy="4896544"/>
          </a:xfrm>
        </p:spPr>
        <p:txBody>
          <a:bodyPr/>
          <a:lstStyle/>
          <a:p>
            <a:pPr>
              <a:buNone/>
            </a:pPr>
            <a:r>
              <a:rPr lang="pl-PL" sz="2600" dirty="0" smtClean="0"/>
              <a:t>Professional </a:t>
            </a:r>
            <a:r>
              <a:rPr lang="pl-PL" sz="2600" dirty="0" err="1" smtClean="0"/>
              <a:t>networking</a:t>
            </a:r>
            <a:r>
              <a:rPr lang="pl-PL" sz="2600" dirty="0" smtClean="0"/>
              <a:t> </a:t>
            </a:r>
          </a:p>
          <a:p>
            <a:pPr>
              <a:buFontTx/>
              <a:buChar char="-"/>
            </a:pPr>
            <a:r>
              <a:rPr lang="pl-PL" sz="1800" dirty="0" err="1" smtClean="0"/>
              <a:t>creativity</a:t>
            </a:r>
            <a:r>
              <a:rPr lang="pl-PL" sz="1800" dirty="0" smtClean="0"/>
              <a:t> </a:t>
            </a:r>
          </a:p>
          <a:p>
            <a:pPr>
              <a:buFontTx/>
              <a:buChar char="-"/>
            </a:pPr>
            <a:r>
              <a:rPr lang="pl-PL" sz="1800" dirty="0" err="1" smtClean="0"/>
              <a:t>interdisciplinarity</a:t>
            </a:r>
            <a:endParaRPr lang="pl-PL" sz="1800" dirty="0" smtClean="0"/>
          </a:p>
          <a:p>
            <a:pPr>
              <a:buNone/>
            </a:pPr>
            <a:endParaRPr lang="pl-PL" sz="2600" dirty="0" smtClean="0"/>
          </a:p>
          <a:p>
            <a:pPr>
              <a:buNone/>
            </a:pPr>
            <a:endParaRPr lang="pl-PL" sz="2600" dirty="0" smtClean="0"/>
          </a:p>
          <a:p>
            <a:pPr>
              <a:buNone/>
            </a:pPr>
            <a:r>
              <a:rPr lang="pl-PL" sz="2600" dirty="0" smtClean="0"/>
              <a:t>Deliverables</a:t>
            </a:r>
          </a:p>
          <a:p>
            <a:pPr>
              <a:buFontTx/>
              <a:buChar char="-"/>
            </a:pPr>
            <a:r>
              <a:rPr lang="pl-PL" sz="1800" dirty="0" err="1" smtClean="0"/>
              <a:t>close</a:t>
            </a:r>
            <a:r>
              <a:rPr lang="pl-PL" sz="1800" dirty="0" smtClean="0"/>
              <a:t> </a:t>
            </a:r>
            <a:r>
              <a:rPr lang="pl-PL" sz="1800" dirty="0" err="1" smtClean="0"/>
              <a:t>cooperation</a:t>
            </a:r>
            <a:r>
              <a:rPr lang="pl-PL" sz="1800" dirty="0" smtClean="0"/>
              <a:t> </a:t>
            </a:r>
            <a:r>
              <a:rPr lang="pl-PL" sz="1800" dirty="0" err="1" smtClean="0"/>
              <a:t>research-teaching</a:t>
            </a:r>
            <a:endParaRPr lang="pl-PL" sz="1800" dirty="0" smtClean="0"/>
          </a:p>
          <a:p>
            <a:pPr>
              <a:buFontTx/>
              <a:buChar char="-"/>
            </a:pPr>
            <a:r>
              <a:rPr lang="pl-PL" sz="1800" dirty="0" err="1" smtClean="0"/>
              <a:t>strong</a:t>
            </a:r>
            <a:r>
              <a:rPr lang="pl-PL" sz="1800" dirty="0" smtClean="0"/>
              <a:t> </a:t>
            </a:r>
            <a:r>
              <a:rPr lang="pl-PL" sz="1800" dirty="0" err="1" smtClean="0"/>
              <a:t>impulse</a:t>
            </a:r>
            <a:r>
              <a:rPr lang="pl-PL" sz="1800" dirty="0" smtClean="0"/>
              <a:t> for </a:t>
            </a:r>
            <a:r>
              <a:rPr lang="pl-PL" sz="1800" dirty="0" err="1" smtClean="0"/>
              <a:t>CPD</a:t>
            </a:r>
            <a:endParaRPr lang="pl-PL" sz="1800" dirty="0" smtClean="0"/>
          </a:p>
          <a:p>
            <a:pPr>
              <a:buFontTx/>
              <a:buChar char="-"/>
            </a:pPr>
            <a:r>
              <a:rPr lang="pl-PL" sz="1800" dirty="0" err="1" smtClean="0"/>
              <a:t>sound</a:t>
            </a:r>
            <a:r>
              <a:rPr lang="pl-PL" sz="1800" dirty="0" smtClean="0"/>
              <a:t> </a:t>
            </a:r>
            <a:r>
              <a:rPr lang="pl-PL" sz="1800" dirty="0" err="1" smtClean="0"/>
              <a:t>foundation</a:t>
            </a:r>
            <a:r>
              <a:rPr lang="pl-PL" sz="1800" dirty="0" smtClean="0"/>
              <a:t> for </a:t>
            </a:r>
            <a:r>
              <a:rPr lang="pl-PL" sz="1800" dirty="0" err="1" smtClean="0"/>
              <a:t>follow-up</a:t>
            </a:r>
            <a:r>
              <a:rPr lang="pl-PL" sz="1800" dirty="0" smtClean="0"/>
              <a:t> </a:t>
            </a:r>
            <a:r>
              <a:rPr lang="pl-PL" sz="1800" dirty="0" err="1" smtClean="0"/>
              <a:t>projects</a:t>
            </a:r>
            <a:endParaRPr lang="pl-PL" sz="1800" dirty="0" smtClean="0"/>
          </a:p>
          <a:p>
            <a:pPr>
              <a:buFontTx/>
              <a:buChar char="-"/>
            </a:pPr>
            <a:r>
              <a:rPr lang="pl-PL" sz="1800" dirty="0" smtClean="0"/>
              <a:t>TH / </a:t>
            </a:r>
            <a:r>
              <a:rPr lang="pl-PL" sz="1800" dirty="0" err="1" smtClean="0"/>
              <a:t>PMP</a:t>
            </a:r>
            <a:r>
              <a:rPr lang="pl-PL" sz="1800" dirty="0" smtClean="0"/>
              <a:t>: </a:t>
            </a:r>
            <a:r>
              <a:rPr lang="pl-PL" sz="1800" dirty="0" err="1" smtClean="0"/>
              <a:t>rich</a:t>
            </a:r>
            <a:r>
              <a:rPr lang="pl-PL" sz="1800" dirty="0" smtClean="0"/>
              <a:t> </a:t>
            </a:r>
            <a:r>
              <a:rPr lang="pl-PL" sz="1800" dirty="0" err="1" smtClean="0"/>
              <a:t>source</a:t>
            </a:r>
            <a:r>
              <a:rPr lang="pl-PL" sz="1800" dirty="0" smtClean="0"/>
              <a:t> for scientific  </a:t>
            </a:r>
            <a:r>
              <a:rPr lang="pl-PL" sz="1800" dirty="0" err="1" smtClean="0"/>
              <a:t>evidence</a:t>
            </a:r>
            <a:r>
              <a:rPr lang="pl-PL" sz="1800" dirty="0" smtClean="0"/>
              <a:t> and </a:t>
            </a:r>
            <a:r>
              <a:rPr lang="pl-PL" sz="1800" dirty="0" err="1" smtClean="0"/>
              <a:t>its</a:t>
            </a:r>
            <a:r>
              <a:rPr lang="pl-PL" sz="1800" dirty="0" smtClean="0"/>
              <a:t> </a:t>
            </a:r>
            <a:r>
              <a:rPr lang="pl-PL" sz="1800" dirty="0" err="1" smtClean="0"/>
              <a:t>practical</a:t>
            </a:r>
            <a:r>
              <a:rPr lang="pl-PL" sz="1800" dirty="0" smtClean="0"/>
              <a:t> </a:t>
            </a:r>
            <a:r>
              <a:rPr lang="pl-PL" sz="1800" dirty="0" err="1" smtClean="0"/>
              <a:t>application</a:t>
            </a:r>
            <a:r>
              <a:rPr lang="pl-PL" sz="1800" dirty="0" smtClean="0"/>
              <a:t>: </a:t>
            </a:r>
            <a:r>
              <a:rPr lang="pl-PL" sz="1800" dirty="0" err="1" smtClean="0"/>
              <a:t>starting</a:t>
            </a:r>
            <a:r>
              <a:rPr lang="pl-PL" sz="1800" dirty="0" smtClean="0"/>
              <a:t> point / </a:t>
            </a:r>
            <a:r>
              <a:rPr lang="pl-PL" sz="1800" dirty="0" err="1" smtClean="0"/>
              <a:t>treasure</a:t>
            </a:r>
            <a:r>
              <a:rPr lang="pl-PL" sz="1800" dirty="0" smtClean="0"/>
              <a:t> </a:t>
            </a:r>
            <a:r>
              <a:rPr lang="pl-PL" sz="1800" dirty="0" err="1" smtClean="0"/>
              <a:t>chest</a:t>
            </a:r>
            <a:endParaRPr lang="pl-PL" sz="1800" dirty="0" smtClean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3"/>
          </p:nvPr>
        </p:nvSpPr>
        <p:spPr>
          <a:xfrm>
            <a:off x="4427984" y="404664"/>
            <a:ext cx="4499992" cy="639762"/>
          </a:xfrm>
        </p:spPr>
        <p:txBody>
          <a:bodyPr>
            <a:noAutofit/>
          </a:bodyPr>
          <a:lstStyle/>
          <a:p>
            <a:endParaRPr lang="pl-PL" sz="3600" dirty="0" smtClean="0"/>
          </a:p>
          <a:p>
            <a:endParaRPr lang="pl-PL" sz="3600" dirty="0" smtClean="0"/>
          </a:p>
          <a:p>
            <a:endParaRPr lang="pl-PL" sz="3600" dirty="0" smtClean="0"/>
          </a:p>
          <a:p>
            <a:endParaRPr lang="pl-PL" sz="3600" dirty="0" smtClean="0"/>
          </a:p>
          <a:p>
            <a:r>
              <a:rPr lang="pl-PL" sz="3600" dirty="0" smtClean="0"/>
              <a:t>5. Problems/questions</a:t>
            </a:r>
            <a:endParaRPr lang="pl-PL" sz="36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4572001" y="1268760"/>
            <a:ext cx="41148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600" dirty="0" err="1" smtClean="0"/>
              <a:t>Issues</a:t>
            </a:r>
            <a:r>
              <a:rPr lang="pl-PL" sz="2600" dirty="0" smtClean="0"/>
              <a:t> of </a:t>
            </a:r>
            <a:r>
              <a:rPr lang="pl-PL" sz="2600" dirty="0" err="1" smtClean="0"/>
              <a:t>organisation</a:t>
            </a:r>
            <a:endParaRPr lang="pl-PL" sz="2600" dirty="0" smtClean="0"/>
          </a:p>
          <a:p>
            <a:pPr>
              <a:buFontTx/>
              <a:buChar char="-"/>
            </a:pPr>
            <a:r>
              <a:rPr lang="pl-PL" sz="1800" dirty="0" err="1" smtClean="0"/>
              <a:t>flow</a:t>
            </a:r>
            <a:r>
              <a:rPr lang="pl-PL" sz="1800" dirty="0" smtClean="0"/>
              <a:t> of </a:t>
            </a:r>
            <a:r>
              <a:rPr lang="pl-PL" sz="1800" dirty="0" err="1" smtClean="0"/>
              <a:t>communication</a:t>
            </a:r>
            <a:endParaRPr lang="pl-PL" sz="1800" dirty="0" smtClean="0"/>
          </a:p>
          <a:p>
            <a:pPr>
              <a:buFontTx/>
              <a:buChar char="-"/>
            </a:pPr>
            <a:r>
              <a:rPr lang="pl-PL" sz="1800" dirty="0" err="1" smtClean="0"/>
              <a:t>task</a:t>
            </a:r>
            <a:r>
              <a:rPr lang="pl-PL" sz="1800" dirty="0" smtClean="0"/>
              <a:t> </a:t>
            </a:r>
            <a:r>
              <a:rPr lang="pl-PL" sz="1800" dirty="0" err="1" smtClean="0"/>
              <a:t>allocation</a:t>
            </a:r>
            <a:r>
              <a:rPr lang="pl-PL" sz="1800" dirty="0" smtClean="0"/>
              <a:t> and </a:t>
            </a:r>
            <a:r>
              <a:rPr lang="pl-PL" sz="1800" dirty="0" err="1" smtClean="0"/>
              <a:t>coordination</a:t>
            </a:r>
            <a:endParaRPr lang="pl-PL" sz="1800" dirty="0" smtClean="0"/>
          </a:p>
          <a:p>
            <a:pPr>
              <a:buFontTx/>
              <a:buChar char="-"/>
            </a:pPr>
            <a:r>
              <a:rPr lang="pl-PL" sz="1800" dirty="0" err="1" smtClean="0"/>
              <a:t>online</a:t>
            </a:r>
            <a:r>
              <a:rPr lang="pl-PL" sz="1800" dirty="0" smtClean="0"/>
              <a:t> </a:t>
            </a:r>
            <a:r>
              <a:rPr lang="pl-PL" sz="1800" dirty="0" err="1" smtClean="0"/>
              <a:t>presence</a:t>
            </a:r>
            <a:r>
              <a:rPr lang="pl-PL" sz="1800" dirty="0" smtClean="0"/>
              <a:t> (public </a:t>
            </a:r>
            <a:r>
              <a:rPr lang="pl-PL" sz="1800" dirty="0" err="1" smtClean="0"/>
              <a:t>access</a:t>
            </a:r>
            <a:r>
              <a:rPr lang="pl-PL" sz="1800" dirty="0" smtClean="0"/>
              <a:t>, copyright …) </a:t>
            </a:r>
          </a:p>
          <a:p>
            <a:pPr>
              <a:buNone/>
            </a:pPr>
            <a:endParaRPr lang="pl-PL" sz="2600" dirty="0" smtClean="0"/>
          </a:p>
          <a:p>
            <a:pPr>
              <a:buNone/>
            </a:pPr>
            <a:r>
              <a:rPr lang="pl-PL" sz="2600" dirty="0" err="1" smtClean="0"/>
              <a:t>Issues</a:t>
            </a:r>
            <a:r>
              <a:rPr lang="pl-PL" sz="2600" dirty="0" smtClean="0"/>
              <a:t> of </a:t>
            </a:r>
            <a:r>
              <a:rPr lang="pl-PL" sz="2600" dirty="0" err="1" smtClean="0"/>
              <a:t>content</a:t>
            </a:r>
            <a:endParaRPr lang="pl-PL" sz="2600" dirty="0" smtClean="0"/>
          </a:p>
          <a:p>
            <a:pPr>
              <a:buFontTx/>
              <a:buChar char="-"/>
            </a:pPr>
            <a:r>
              <a:rPr lang="pl-PL" sz="1800" dirty="0" err="1" smtClean="0"/>
              <a:t>balance</a:t>
            </a:r>
            <a:r>
              <a:rPr lang="pl-PL" sz="1800" dirty="0" smtClean="0"/>
              <a:t> </a:t>
            </a:r>
            <a:r>
              <a:rPr lang="pl-PL" sz="1800" dirty="0" err="1" smtClean="0"/>
              <a:t>between</a:t>
            </a:r>
            <a:r>
              <a:rPr lang="pl-PL" sz="1800" dirty="0" smtClean="0"/>
              <a:t> </a:t>
            </a:r>
            <a:r>
              <a:rPr lang="pl-PL" sz="1800" dirty="0" err="1" smtClean="0"/>
              <a:t>Music</a:t>
            </a:r>
            <a:r>
              <a:rPr lang="pl-PL" sz="1800" dirty="0" smtClean="0"/>
              <a:t> and Foreign </a:t>
            </a:r>
            <a:r>
              <a:rPr lang="pl-PL" sz="1800" dirty="0" err="1" smtClean="0"/>
              <a:t>Language</a:t>
            </a:r>
            <a:r>
              <a:rPr lang="pl-PL" sz="1800" dirty="0" smtClean="0"/>
              <a:t> </a:t>
            </a:r>
            <a:r>
              <a:rPr lang="pl-PL" sz="1800" dirty="0" err="1" smtClean="0"/>
              <a:t>Teaching</a:t>
            </a:r>
            <a:r>
              <a:rPr lang="pl-PL" sz="1800" dirty="0" smtClean="0"/>
              <a:t> / Learning</a:t>
            </a:r>
          </a:p>
          <a:p>
            <a:pPr>
              <a:buFontTx/>
              <a:buChar char="-"/>
            </a:pPr>
            <a:r>
              <a:rPr lang="pl-PL" sz="1800" dirty="0" smtClean="0"/>
              <a:t>clear target </a:t>
            </a:r>
            <a:r>
              <a:rPr lang="pl-PL" sz="1800" dirty="0" err="1" smtClean="0"/>
              <a:t>focus</a:t>
            </a:r>
            <a:r>
              <a:rPr lang="pl-PL" sz="1800" dirty="0" smtClean="0"/>
              <a:t>(es) </a:t>
            </a:r>
          </a:p>
          <a:p>
            <a:pPr>
              <a:buFontTx/>
              <a:buChar char="-"/>
            </a:pPr>
            <a:r>
              <a:rPr lang="pl-PL" sz="1800" dirty="0" err="1" smtClean="0"/>
              <a:t>(inter</a:t>
            </a:r>
            <a:r>
              <a:rPr lang="pl-PL" sz="1800" dirty="0" smtClean="0"/>
              <a:t>)</a:t>
            </a:r>
            <a:r>
              <a:rPr lang="pl-PL" sz="1800" dirty="0" err="1" smtClean="0"/>
              <a:t>cultural</a:t>
            </a:r>
            <a:r>
              <a:rPr lang="pl-PL" sz="1800" dirty="0" smtClean="0"/>
              <a:t> / musical / </a:t>
            </a:r>
            <a:r>
              <a:rPr lang="pl-PL" sz="1800" dirty="0" err="1" smtClean="0"/>
              <a:t>linguistic</a:t>
            </a:r>
            <a:r>
              <a:rPr lang="pl-PL" sz="1800" dirty="0" smtClean="0"/>
              <a:t> </a:t>
            </a:r>
            <a:r>
              <a:rPr lang="pl-PL" sz="1800" dirty="0" err="1" smtClean="0"/>
              <a:t>cooperation</a:t>
            </a:r>
            <a:r>
              <a:rPr lang="pl-PL" sz="1800" dirty="0" smtClean="0"/>
              <a:t> </a:t>
            </a:r>
            <a:r>
              <a:rPr lang="pl-PL" sz="1800" dirty="0" err="1" smtClean="0"/>
              <a:t>between</a:t>
            </a:r>
            <a:r>
              <a:rPr lang="pl-PL" sz="1800" dirty="0" smtClean="0"/>
              <a:t> project partners on </a:t>
            </a:r>
            <a:r>
              <a:rPr lang="pl-PL" sz="1800" dirty="0" err="1" smtClean="0"/>
              <a:t>different</a:t>
            </a:r>
            <a:r>
              <a:rPr lang="pl-PL" sz="1800" dirty="0" smtClean="0"/>
              <a:t> </a:t>
            </a:r>
            <a:r>
              <a:rPr lang="pl-PL" sz="1800" dirty="0" err="1" smtClean="0"/>
              <a:t>levels</a:t>
            </a:r>
            <a:endParaRPr lang="pl-PL" sz="18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7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Badstübner-Kizik, EMP-L Dissemination Stuttgart 17 / 09 / 2012</a:t>
            </a:r>
            <a:endParaRPr lang="pl-PL" dirty="0"/>
          </a:p>
        </p:txBody>
      </p:sp>
      <p:pic>
        <p:nvPicPr>
          <p:cNvPr id="10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pPr algn="ctr">
              <a:buNone/>
            </a:pPr>
            <a:r>
              <a:rPr lang="pl-PL" sz="4400" b="1" dirty="0" smtClean="0"/>
              <a:t>T</a:t>
            </a:r>
            <a:r>
              <a:rPr lang="de-DE" sz="4400" b="1" dirty="0" smtClean="0"/>
              <a:t>h</a:t>
            </a:r>
            <a:r>
              <a:rPr lang="pl-PL" sz="4400" b="1" dirty="0" err="1" smtClean="0"/>
              <a:t>ank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you</a:t>
            </a:r>
            <a:r>
              <a:rPr lang="pl-PL" sz="4400" b="1" dirty="0" smtClean="0"/>
              <a:t> for </a:t>
            </a:r>
            <a:r>
              <a:rPr lang="pl-PL" sz="4400" b="1" dirty="0" err="1" smtClean="0"/>
              <a:t>your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attention</a:t>
            </a:r>
            <a:r>
              <a:rPr lang="pl-PL" sz="4400" b="1" dirty="0" smtClean="0"/>
              <a:t>!</a:t>
            </a:r>
            <a:endParaRPr lang="pl-P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57200" y="1412776"/>
            <a:ext cx="8229600" cy="544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7200" b="0" i="0" u="none" strike="noStrike" kern="120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3600" b="0" i="0" u="none" strike="noStrike" kern="120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467544" y="1412776"/>
            <a:ext cx="1800200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zakrzywiona w lewo 10"/>
          <p:cNvSpPr/>
          <p:nvPr/>
        </p:nvSpPr>
        <p:spPr>
          <a:xfrm>
            <a:off x="1475656" y="1772816"/>
            <a:ext cx="432048" cy="936104"/>
          </a:xfrm>
          <a:prstGeom prst="curvedLeftArrow">
            <a:avLst>
              <a:gd name="adj1" fmla="val 25000"/>
              <a:gd name="adj2" fmla="val 89029"/>
              <a:gd name="adj3" fmla="val 21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067944" y="3789040"/>
            <a:ext cx="1440160" cy="122413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zakrzywiona w prawo 12"/>
          <p:cNvSpPr/>
          <p:nvPr/>
        </p:nvSpPr>
        <p:spPr>
          <a:xfrm>
            <a:off x="3707904" y="3501008"/>
            <a:ext cx="720080" cy="172819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Strzałka zakrzywiona w lewo 13"/>
          <p:cNvSpPr/>
          <p:nvPr/>
        </p:nvSpPr>
        <p:spPr>
          <a:xfrm>
            <a:off x="5148064" y="3501008"/>
            <a:ext cx="648072" cy="172819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3419872" y="2996952"/>
            <a:ext cx="2664296" cy="266429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zakrzywiona w prawo 15"/>
          <p:cNvSpPr/>
          <p:nvPr/>
        </p:nvSpPr>
        <p:spPr>
          <a:xfrm>
            <a:off x="2699792" y="2780928"/>
            <a:ext cx="1008112" cy="3312368"/>
          </a:xfrm>
          <a:prstGeom prst="curv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7" name="Strzałka zakrzywiona w lewo 16"/>
          <p:cNvSpPr/>
          <p:nvPr/>
        </p:nvSpPr>
        <p:spPr>
          <a:xfrm>
            <a:off x="5868144" y="2780928"/>
            <a:ext cx="864096" cy="3312368"/>
          </a:xfrm>
          <a:prstGeom prst="curvedLef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Strzałka w lewo 18"/>
          <p:cNvSpPr/>
          <p:nvPr/>
        </p:nvSpPr>
        <p:spPr>
          <a:xfrm>
            <a:off x="3923928" y="407707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lewo 19"/>
          <p:cNvSpPr/>
          <p:nvPr/>
        </p:nvSpPr>
        <p:spPr>
          <a:xfrm>
            <a:off x="2987824" y="4077072"/>
            <a:ext cx="720080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lewo 20"/>
          <p:cNvSpPr/>
          <p:nvPr/>
        </p:nvSpPr>
        <p:spPr>
          <a:xfrm>
            <a:off x="3059832" y="4581128"/>
            <a:ext cx="158417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górę 21"/>
          <p:cNvSpPr/>
          <p:nvPr/>
        </p:nvSpPr>
        <p:spPr>
          <a:xfrm>
            <a:off x="4572000" y="4581128"/>
            <a:ext cx="504056" cy="1584176"/>
          </a:xfrm>
          <a:prstGeom prst="upArrow">
            <a:avLst/>
          </a:prstGeom>
          <a:gradFill>
            <a:gsLst>
              <a:gs pos="0">
                <a:srgbClr val="00B050"/>
              </a:gs>
              <a:gs pos="50000">
                <a:srgbClr val="FF0000">
                  <a:alpha val="95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zakrzywiona w prawo 17"/>
          <p:cNvSpPr/>
          <p:nvPr/>
        </p:nvSpPr>
        <p:spPr>
          <a:xfrm>
            <a:off x="755576" y="1772816"/>
            <a:ext cx="504056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483768" y="1052736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Teacher’s</a:t>
            </a:r>
            <a:r>
              <a:rPr lang="pl-PL" dirty="0" smtClean="0"/>
              <a:t> </a:t>
            </a:r>
            <a:r>
              <a:rPr lang="pl-PL" dirty="0" err="1" smtClean="0"/>
              <a:t>Handbook</a:t>
            </a:r>
            <a:r>
              <a:rPr lang="pl-PL" dirty="0" smtClean="0"/>
              <a:t> / </a:t>
            </a:r>
            <a:r>
              <a:rPr lang="pl-PL" dirty="0" err="1" smtClean="0"/>
              <a:t>Booklet</a:t>
            </a:r>
            <a:r>
              <a:rPr lang="pl-PL" dirty="0" smtClean="0"/>
              <a:t>, </a:t>
            </a:r>
            <a:r>
              <a:rPr lang="pl-PL" dirty="0" err="1" smtClean="0"/>
              <a:t>Pupil’s</a:t>
            </a:r>
            <a:r>
              <a:rPr lang="pl-PL" dirty="0" smtClean="0"/>
              <a:t> </a:t>
            </a:r>
            <a:r>
              <a:rPr lang="pl-PL" dirty="0" err="1" smtClean="0"/>
              <a:t>Music</a:t>
            </a:r>
            <a:r>
              <a:rPr lang="pl-PL" dirty="0" smtClean="0"/>
              <a:t> </a:t>
            </a:r>
            <a:r>
              <a:rPr lang="pl-PL" dirty="0" err="1" smtClean="0"/>
              <a:t>Portfolio</a:t>
            </a:r>
            <a:r>
              <a:rPr lang="pl-PL" dirty="0" smtClean="0"/>
              <a:t>, </a:t>
            </a:r>
          </a:p>
          <a:p>
            <a:r>
              <a:rPr lang="pl-PL" dirty="0" err="1" smtClean="0"/>
              <a:t>Core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r>
              <a:rPr lang="pl-PL" dirty="0" smtClean="0"/>
              <a:t> / </a:t>
            </a:r>
            <a:r>
              <a:rPr lang="pl-PL" dirty="0" err="1" smtClean="0"/>
              <a:t>Activity</a:t>
            </a:r>
            <a:r>
              <a:rPr lang="pl-PL" dirty="0" smtClean="0"/>
              <a:t> </a:t>
            </a:r>
            <a:r>
              <a:rPr lang="pl-PL" dirty="0" err="1" smtClean="0"/>
              <a:t>database</a:t>
            </a:r>
            <a:r>
              <a:rPr lang="pl-PL" dirty="0" smtClean="0"/>
              <a:t> ,</a:t>
            </a:r>
          </a:p>
          <a:p>
            <a:r>
              <a:rPr lang="pl-PL" dirty="0" smtClean="0"/>
              <a:t>Comenius </a:t>
            </a:r>
            <a:r>
              <a:rPr lang="pl-PL" dirty="0" err="1" smtClean="0"/>
              <a:t>CPD</a:t>
            </a:r>
            <a:r>
              <a:rPr lang="pl-PL" dirty="0" smtClean="0"/>
              <a:t> </a:t>
            </a:r>
            <a:r>
              <a:rPr lang="pl-PL" dirty="0" err="1" smtClean="0"/>
              <a:t>Courses</a:t>
            </a:r>
            <a:r>
              <a:rPr lang="pl-PL" dirty="0" smtClean="0"/>
              <a:t>/National EMP-L </a:t>
            </a:r>
            <a:r>
              <a:rPr lang="pl-PL" dirty="0" err="1" smtClean="0"/>
              <a:t>courses</a:t>
            </a:r>
            <a:r>
              <a:rPr lang="pl-PL" dirty="0" smtClean="0"/>
              <a:t>,</a:t>
            </a:r>
          </a:p>
          <a:p>
            <a:r>
              <a:rPr lang="pl-PL" dirty="0" smtClean="0"/>
              <a:t>Project </a:t>
            </a:r>
            <a:r>
              <a:rPr lang="pl-PL" dirty="0" err="1" smtClean="0"/>
              <a:t>website</a:t>
            </a:r>
            <a:r>
              <a:rPr lang="pl-PL" dirty="0" smtClean="0"/>
              <a:t> / MOODLE,</a:t>
            </a:r>
          </a:p>
          <a:p>
            <a:r>
              <a:rPr lang="pl-PL" dirty="0" smtClean="0"/>
              <a:t>Project </a:t>
            </a:r>
            <a:r>
              <a:rPr lang="pl-PL" dirty="0" err="1" smtClean="0"/>
              <a:t>Newsletters</a:t>
            </a:r>
            <a:endParaRPr lang="pl-PL" dirty="0"/>
          </a:p>
        </p:txBody>
      </p:sp>
      <p:cxnSp>
        <p:nvCxnSpPr>
          <p:cNvPr id="25" name="Łącznik prosty ze strzałką 24"/>
          <p:cNvCxnSpPr/>
          <p:nvPr/>
        </p:nvCxnSpPr>
        <p:spPr>
          <a:xfrm flipH="1" flipV="1">
            <a:off x="1331640" y="2186280"/>
            <a:ext cx="1152128" cy="18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4788024" y="2780928"/>
            <a:ext cx="0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2483768" y="980728"/>
            <a:ext cx="4680520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ymbol zastępczy stopki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32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2. </a:t>
            </a:r>
            <a:r>
              <a:rPr lang="pl-PL" dirty="0" smtClean="0"/>
              <a:t>Evaluating the process of</a:t>
            </a:r>
            <a:r>
              <a:rPr lang="de-DE" dirty="0" smtClean="0"/>
              <a:t> </a:t>
            </a:r>
            <a:r>
              <a:rPr lang="pl-PL" dirty="0" smtClean="0"/>
              <a:t>developing 	EMP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772816"/>
            <a:ext cx="7571184" cy="4536503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lphaLcParenR"/>
            </a:pPr>
            <a:endParaRPr lang="pl-PL" sz="3400" dirty="0" smtClean="0"/>
          </a:p>
          <a:p>
            <a:pPr marL="742950" indent="-742950">
              <a:buFont typeface="+mj-lt"/>
              <a:buAutoNum type="alphaLcParenR"/>
            </a:pPr>
            <a:r>
              <a:rPr lang="pl-PL" sz="3400" dirty="0" smtClean="0"/>
              <a:t>Project meetings</a:t>
            </a:r>
          </a:p>
          <a:p>
            <a:pPr lvl="2"/>
            <a:r>
              <a:rPr lang="pl-PL" sz="2600" dirty="0" err="1" smtClean="0"/>
              <a:t>running</a:t>
            </a:r>
            <a:r>
              <a:rPr lang="pl-PL" sz="2600" dirty="0" smtClean="0"/>
              <a:t> of </a:t>
            </a:r>
            <a:r>
              <a:rPr lang="pl-PL" sz="2600" dirty="0" err="1" smtClean="0"/>
              <a:t>discussion</a:t>
            </a:r>
            <a:r>
              <a:rPr lang="pl-PL" sz="2600" dirty="0" smtClean="0"/>
              <a:t> / </a:t>
            </a:r>
            <a:r>
              <a:rPr lang="de-DE" sz="2600" dirty="0" err="1" smtClean="0"/>
              <a:t>impact</a:t>
            </a:r>
            <a:r>
              <a:rPr lang="de-DE" sz="2600" dirty="0" smtClean="0"/>
              <a:t> </a:t>
            </a:r>
            <a:r>
              <a:rPr lang="pl-PL" sz="2600" dirty="0" smtClean="0"/>
              <a:t>on deliverables</a:t>
            </a:r>
            <a:endParaRPr lang="de-DE" sz="2600" dirty="0" smtClean="0"/>
          </a:p>
          <a:p>
            <a:pPr lvl="2"/>
            <a:r>
              <a:rPr lang="de-DE" sz="2600" dirty="0" smtClean="0"/>
              <a:t>a</a:t>
            </a:r>
            <a:r>
              <a:rPr lang="pl-PL" sz="2600" dirty="0" err="1" smtClean="0"/>
              <a:t>ctual</a:t>
            </a:r>
            <a:r>
              <a:rPr lang="pl-PL" sz="2600" dirty="0" smtClean="0"/>
              <a:t> project meetings</a:t>
            </a:r>
          </a:p>
          <a:p>
            <a:pPr>
              <a:buNone/>
            </a:pPr>
            <a:endParaRPr lang="pl-PL" sz="3700" dirty="0" smtClean="0"/>
          </a:p>
          <a:p>
            <a:pPr marL="742950" indent="-742950">
              <a:buAutoNum type="alphaLcParenR" startAt="2"/>
            </a:pPr>
            <a:r>
              <a:rPr lang="pl-PL" sz="3400" dirty="0" err="1" smtClean="0"/>
              <a:t>Online</a:t>
            </a:r>
            <a:r>
              <a:rPr lang="pl-PL" sz="3400" dirty="0" smtClean="0"/>
              <a:t> </a:t>
            </a:r>
            <a:r>
              <a:rPr lang="pl-PL" sz="3400" dirty="0" err="1" smtClean="0"/>
              <a:t>discussion</a:t>
            </a:r>
            <a:endParaRPr lang="pl-PL" sz="3400" dirty="0" smtClean="0"/>
          </a:p>
          <a:p>
            <a:pPr lvl="2"/>
            <a:r>
              <a:rPr lang="pl-PL" sz="2600" dirty="0" err="1" smtClean="0"/>
              <a:t>activity</a:t>
            </a:r>
            <a:endParaRPr lang="pl-PL" sz="2600" dirty="0" smtClean="0"/>
          </a:p>
          <a:p>
            <a:pPr lvl="2"/>
            <a:r>
              <a:rPr lang="pl-PL" sz="2600" dirty="0" smtClean="0"/>
              <a:t>display of </a:t>
            </a:r>
            <a:r>
              <a:rPr lang="pl-PL" sz="2600" dirty="0" err="1" smtClean="0"/>
              <a:t>results</a:t>
            </a:r>
            <a:endParaRPr lang="pl-PL" sz="2600" dirty="0" smtClean="0"/>
          </a:p>
          <a:p>
            <a:pPr marL="514350" indent="-514350">
              <a:buNone/>
            </a:pPr>
            <a:endParaRPr lang="pl-PL" sz="2600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r>
              <a:rPr lang="pl-PL" dirty="0" smtClean="0"/>
              <a:t>	</a:t>
            </a:r>
          </a:p>
          <a:p>
            <a:pPr marL="514350" indent="-514350">
              <a:buAutoNum type="arabicParenR"/>
            </a:pPr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9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600" dirty="0" smtClean="0"/>
              <a:t>a) </a:t>
            </a:r>
            <a:r>
              <a:rPr lang="pl-PL" sz="2600" dirty="0" smtClean="0"/>
              <a:t>Project meetings (</a:t>
            </a:r>
            <a:r>
              <a:rPr lang="pl-PL" sz="2600" dirty="0" err="1" smtClean="0"/>
              <a:t>SG</a:t>
            </a:r>
            <a:r>
              <a:rPr lang="pl-PL" sz="2600" dirty="0" smtClean="0"/>
              <a:t> + BE)</a:t>
            </a:r>
            <a:endParaRPr lang="pl-PL" sz="2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9512" y="1196751"/>
          <a:ext cx="8568953" cy="544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3080343"/>
                <a:gridCol w="2632292"/>
              </a:tblGrid>
              <a:tr h="595512">
                <a:tc>
                  <a:txBody>
                    <a:bodyPr/>
                    <a:lstStyle/>
                    <a:p>
                      <a:r>
                        <a:rPr lang="pl-PL" dirty="0" smtClean="0"/>
                        <a:t>Place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Time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err="1" smtClean="0"/>
                        <a:t>Feedback</a:t>
                      </a:r>
                      <a:r>
                        <a:rPr lang="pl-PL" smtClean="0"/>
                        <a:t> (</a:t>
                      </a:r>
                      <a:r>
                        <a:rPr lang="pl-PL" err="1" smtClean="0"/>
                        <a:t>number</a:t>
                      </a:r>
                      <a:r>
                        <a:rPr lang="pl-PL" smtClean="0"/>
                        <a:t> of</a:t>
                      </a:r>
                      <a:r>
                        <a:rPr lang="pl-PL" baseline="0" smtClean="0"/>
                        <a:t> </a:t>
                      </a:r>
                      <a:r>
                        <a:rPr lang="pl-PL" baseline="0" err="1" smtClean="0"/>
                        <a:t>responses</a:t>
                      </a:r>
                      <a:r>
                        <a:rPr lang="pl-PL" baseline="0" smtClean="0"/>
                        <a:t>)</a:t>
                      </a:r>
                      <a:endParaRPr lang="pl-PL"/>
                    </a:p>
                  </a:txBody>
                  <a:tcPr/>
                </a:tc>
              </a:tr>
              <a:tr h="646839">
                <a:tc>
                  <a:txBody>
                    <a:bodyPr/>
                    <a:lstStyle/>
                    <a:p>
                      <a:r>
                        <a:rPr lang="pl-PL" sz="1800" smtClean="0"/>
                        <a:t>DE </a:t>
                      </a:r>
                      <a:r>
                        <a:rPr lang="pl-PL" sz="1800" err="1" smtClean="0"/>
                        <a:t>Ochsenhausen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mtClean="0"/>
                        <a:t>10/09</a:t>
                      </a:r>
                    </a:p>
                    <a:p>
                      <a:r>
                        <a:rPr lang="pl-PL" smtClean="0"/>
                        <a:t>(Kick</a:t>
                      </a:r>
                      <a:r>
                        <a:rPr lang="pl-PL" baseline="0" smtClean="0"/>
                        <a:t> </a:t>
                      </a:r>
                      <a:r>
                        <a:rPr lang="pl-PL" baseline="0" err="1" smtClean="0"/>
                        <a:t>off-meeting</a:t>
                      </a:r>
                      <a:r>
                        <a:rPr lang="pl-PL" baseline="0" smtClean="0"/>
                        <a:t>)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smtClean="0"/>
                        <a:t>17</a:t>
                      </a:r>
                      <a:endParaRPr lang="pl-PL"/>
                    </a:p>
                  </a:txBody>
                  <a:tcPr/>
                </a:tc>
              </a:tr>
              <a:tr h="646839">
                <a:tc>
                  <a:txBody>
                    <a:bodyPr/>
                    <a:lstStyle/>
                    <a:p>
                      <a:r>
                        <a:rPr lang="pl-PL" sz="1800" smtClean="0"/>
                        <a:t>GB</a:t>
                      </a:r>
                    </a:p>
                    <a:p>
                      <a:r>
                        <a:rPr lang="pl-PL" sz="1800" smtClean="0"/>
                        <a:t>Canterbury 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02/10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7</a:t>
                      </a:r>
                      <a:endParaRPr lang="pl-PL"/>
                    </a:p>
                  </a:txBody>
                  <a:tcPr/>
                </a:tc>
              </a:tr>
              <a:tr h="646839">
                <a:tc>
                  <a:txBody>
                    <a:bodyPr/>
                    <a:lstStyle/>
                    <a:p>
                      <a:r>
                        <a:rPr lang="pl-PL" sz="1800" smtClean="0"/>
                        <a:t>GB</a:t>
                      </a:r>
                    </a:p>
                    <a:p>
                      <a:r>
                        <a:rPr lang="pl-PL" sz="1800" err="1" smtClean="0"/>
                        <a:t>Edinburgh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smtClean="0"/>
                        <a:t>05/10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20</a:t>
                      </a:r>
                      <a:endParaRPr lang="pl-PL"/>
                    </a:p>
                  </a:txBody>
                  <a:tcPr/>
                </a:tc>
              </a:tr>
              <a:tr h="646839">
                <a:tc>
                  <a:txBody>
                    <a:bodyPr/>
                    <a:lstStyle/>
                    <a:p>
                      <a:r>
                        <a:rPr lang="pl-PL" sz="1800" smtClean="0"/>
                        <a:t>GR </a:t>
                      </a:r>
                    </a:p>
                    <a:p>
                      <a:r>
                        <a:rPr lang="pl-PL" sz="1800" err="1" smtClean="0"/>
                        <a:t>Athens</a:t>
                      </a:r>
                      <a:r>
                        <a:rPr lang="pl-PL" sz="1800" smtClean="0"/>
                        <a:t> 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smtClean="0"/>
                        <a:t>11/10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14</a:t>
                      </a:r>
                      <a:endParaRPr lang="pl-PL"/>
                    </a:p>
                  </a:txBody>
                  <a:tcPr/>
                </a:tc>
              </a:tr>
              <a:tr h="646839">
                <a:tc>
                  <a:txBody>
                    <a:bodyPr/>
                    <a:lstStyle/>
                    <a:p>
                      <a:r>
                        <a:rPr lang="pl-PL" sz="1800" smtClean="0"/>
                        <a:t>RO </a:t>
                      </a:r>
                    </a:p>
                    <a:p>
                      <a:r>
                        <a:rPr lang="pl-PL" sz="1800" err="1" smtClean="0"/>
                        <a:t>Constanta</a:t>
                      </a:r>
                      <a:r>
                        <a:rPr lang="pl-PL" sz="1800" smtClean="0"/>
                        <a:t> 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smtClean="0"/>
                        <a:t>04/11 	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8</a:t>
                      </a:r>
                      <a:endParaRPr lang="pl-PL"/>
                    </a:p>
                  </a:txBody>
                  <a:tcPr/>
                </a:tc>
              </a:tr>
              <a:tr h="924055">
                <a:tc>
                  <a:txBody>
                    <a:bodyPr/>
                    <a:lstStyle/>
                    <a:p>
                      <a:r>
                        <a:rPr lang="pl-PL" sz="1800" smtClean="0"/>
                        <a:t>ES </a:t>
                      </a:r>
                    </a:p>
                    <a:p>
                      <a:r>
                        <a:rPr lang="pl-PL" sz="1800" smtClean="0"/>
                        <a:t>Barcelona 	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smtClean="0"/>
                        <a:t>11/</a:t>
                      </a:r>
                      <a:r>
                        <a:rPr lang="pl-PL" sz="1800" err="1" smtClean="0"/>
                        <a:t>11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16</a:t>
                      </a:r>
                      <a:endParaRPr lang="pl-PL"/>
                    </a:p>
                  </a:txBody>
                  <a:tcPr/>
                </a:tc>
              </a:tr>
              <a:tr h="646839">
                <a:tc>
                  <a:txBody>
                    <a:bodyPr/>
                    <a:lstStyle/>
                    <a:p>
                      <a:r>
                        <a:rPr lang="pl-PL" sz="1800" smtClean="0"/>
                        <a:t>CH </a:t>
                      </a:r>
                    </a:p>
                    <a:p>
                      <a:r>
                        <a:rPr lang="pl-PL" sz="1800" err="1" smtClean="0"/>
                        <a:t>Schiers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07/12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 dirty="0"/>
          </a:p>
        </p:txBody>
      </p:sp>
      <p:pic>
        <p:nvPicPr>
          <p:cNvPr id="10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pl-PL" sz="2600" u="sng" dirty="0" err="1" smtClean="0"/>
              <a:t>Feedback</a:t>
            </a:r>
            <a:r>
              <a:rPr lang="pl-PL" sz="2600" u="sng" dirty="0" smtClean="0"/>
              <a:t> on project meetings </a:t>
            </a:r>
            <a:br>
              <a:rPr lang="pl-PL" sz="2600" u="sng" dirty="0" smtClean="0"/>
            </a:br>
            <a:endParaRPr lang="pl-PL" sz="2600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69371"/>
          </a:xfrm>
        </p:spPr>
        <p:txBody>
          <a:bodyPr>
            <a:normAutofit fontScale="92500" lnSpcReduction="10000"/>
          </a:bodyPr>
          <a:lstStyle/>
          <a:p>
            <a:r>
              <a:rPr lang="de-DE" sz="2800" dirty="0" smtClean="0"/>
              <a:t>R</a:t>
            </a:r>
            <a:r>
              <a:rPr lang="pl-PL" sz="2800" dirty="0" err="1" smtClean="0"/>
              <a:t>unning</a:t>
            </a:r>
            <a:r>
              <a:rPr lang="pl-PL" sz="2800" dirty="0" smtClean="0"/>
              <a:t> of </a:t>
            </a:r>
            <a:r>
              <a:rPr lang="pl-PL" sz="2800" dirty="0" err="1" smtClean="0"/>
              <a:t>discussion</a:t>
            </a:r>
            <a:r>
              <a:rPr lang="pl-PL" sz="2800" dirty="0" smtClean="0"/>
              <a:t> / </a:t>
            </a:r>
            <a:r>
              <a:rPr lang="pl-PL" sz="2800" dirty="0" err="1" smtClean="0"/>
              <a:t>impact</a:t>
            </a:r>
            <a:r>
              <a:rPr lang="pl-PL" sz="2800" dirty="0" smtClean="0"/>
              <a:t> on deliverables</a:t>
            </a:r>
          </a:p>
          <a:p>
            <a:pPr>
              <a:buNone/>
            </a:pPr>
            <a:r>
              <a:rPr lang="pl-PL" sz="3000" dirty="0" smtClean="0"/>
              <a:t>	</a:t>
            </a:r>
            <a:r>
              <a:rPr lang="pl-PL" sz="1900" dirty="0" smtClean="0"/>
              <a:t>+   </a:t>
            </a:r>
            <a:r>
              <a:rPr lang="pl-PL" sz="1900" dirty="0" err="1" smtClean="0"/>
              <a:t>gradually</a:t>
            </a:r>
            <a:r>
              <a:rPr lang="pl-PL" sz="1900" dirty="0" smtClean="0"/>
              <a:t> </a:t>
            </a:r>
            <a:r>
              <a:rPr lang="pl-PL" sz="1900" dirty="0" err="1" smtClean="0"/>
              <a:t>improving</a:t>
            </a:r>
            <a:endParaRPr lang="pl-PL" sz="1900" dirty="0" smtClean="0"/>
          </a:p>
          <a:p>
            <a:pPr>
              <a:buNone/>
            </a:pPr>
            <a:r>
              <a:rPr lang="pl-PL" sz="1900" dirty="0" smtClean="0"/>
              <a:t>	+   (</a:t>
            </a:r>
            <a:r>
              <a:rPr lang="pl-PL" sz="1900" dirty="0" err="1" smtClean="0"/>
              <a:t>more</a:t>
            </a:r>
            <a:r>
              <a:rPr lang="pl-PL" sz="1900" dirty="0" smtClean="0"/>
              <a:t> </a:t>
            </a:r>
            <a:r>
              <a:rPr lang="pl-PL" sz="1900" dirty="0" err="1" smtClean="0"/>
              <a:t>or</a:t>
            </a:r>
            <a:r>
              <a:rPr lang="pl-PL" sz="1900" dirty="0" smtClean="0"/>
              <a:t> less) </a:t>
            </a:r>
            <a:r>
              <a:rPr lang="pl-PL" sz="1900" dirty="0" err="1" smtClean="0"/>
              <a:t>meaningful</a:t>
            </a:r>
            <a:r>
              <a:rPr lang="pl-PL" sz="1900" dirty="0" smtClean="0"/>
              <a:t> </a:t>
            </a:r>
            <a:r>
              <a:rPr lang="pl-PL" sz="1900" dirty="0" err="1" smtClean="0"/>
              <a:t>results</a:t>
            </a:r>
            <a:endParaRPr lang="pl-PL" sz="1900" dirty="0" smtClean="0"/>
          </a:p>
          <a:p>
            <a:pPr>
              <a:buNone/>
            </a:pPr>
            <a:r>
              <a:rPr lang="pl-PL" sz="1900" dirty="0" smtClean="0"/>
              <a:t>	-    </a:t>
            </a:r>
            <a:r>
              <a:rPr lang="pl-PL" sz="1900" dirty="0" err="1" smtClean="0"/>
              <a:t>vague</a:t>
            </a:r>
            <a:r>
              <a:rPr lang="pl-PL" sz="1900" dirty="0" smtClean="0"/>
              <a:t>  / </a:t>
            </a:r>
            <a:r>
              <a:rPr lang="pl-PL" sz="1900" dirty="0" err="1" smtClean="0"/>
              <a:t>hardly</a:t>
            </a:r>
            <a:r>
              <a:rPr lang="pl-PL" sz="1900" dirty="0" smtClean="0"/>
              <a:t> </a:t>
            </a:r>
            <a:r>
              <a:rPr lang="pl-PL" sz="1900" dirty="0" err="1" smtClean="0"/>
              <a:t>comparable</a:t>
            </a:r>
            <a:r>
              <a:rPr lang="pl-PL" sz="1900" dirty="0" smtClean="0"/>
              <a:t> </a:t>
            </a:r>
            <a:r>
              <a:rPr lang="pl-PL" sz="1900" dirty="0" err="1" smtClean="0"/>
              <a:t>answers</a:t>
            </a:r>
            <a:endParaRPr lang="pl-PL" sz="1900" dirty="0" smtClean="0"/>
          </a:p>
          <a:p>
            <a:pPr>
              <a:buNone/>
            </a:pPr>
            <a:endParaRPr lang="pl-PL" sz="3000" dirty="0" smtClean="0"/>
          </a:p>
          <a:p>
            <a:r>
              <a:rPr lang="pl-PL" sz="2800" dirty="0" err="1" smtClean="0"/>
              <a:t>Actual</a:t>
            </a:r>
            <a:r>
              <a:rPr lang="pl-PL" sz="2800" dirty="0" smtClean="0"/>
              <a:t> </a:t>
            </a:r>
            <a:r>
              <a:rPr lang="de-DE" sz="2800" dirty="0" smtClean="0"/>
              <a:t>project </a:t>
            </a:r>
            <a:r>
              <a:rPr lang="pl-PL" sz="2800" dirty="0" smtClean="0"/>
              <a:t>meetings</a:t>
            </a:r>
          </a:p>
          <a:p>
            <a:pPr lvl="1">
              <a:buNone/>
            </a:pPr>
            <a:r>
              <a:rPr lang="pl-PL" sz="1900" dirty="0" smtClean="0"/>
              <a:t>+  	</a:t>
            </a:r>
            <a:r>
              <a:rPr lang="pl-PL" sz="1900" dirty="0" err="1" smtClean="0"/>
              <a:t>creative</a:t>
            </a:r>
            <a:r>
              <a:rPr lang="pl-PL" sz="1900" dirty="0" smtClean="0"/>
              <a:t> </a:t>
            </a:r>
            <a:r>
              <a:rPr lang="pl-PL" sz="1900" dirty="0" err="1" smtClean="0"/>
              <a:t>atmosphere</a:t>
            </a:r>
            <a:r>
              <a:rPr lang="pl-PL" sz="1900" dirty="0" smtClean="0"/>
              <a:t> </a:t>
            </a:r>
          </a:p>
          <a:p>
            <a:pPr lvl="1">
              <a:buNone/>
            </a:pPr>
            <a:r>
              <a:rPr lang="pl-PL" sz="1900" dirty="0" smtClean="0"/>
              <a:t>+  	place / </a:t>
            </a:r>
            <a:r>
              <a:rPr lang="pl-PL" sz="1900" dirty="0" err="1" smtClean="0"/>
              <a:t>contacts</a:t>
            </a:r>
            <a:endParaRPr lang="pl-PL" sz="1900" dirty="0" smtClean="0"/>
          </a:p>
          <a:p>
            <a:pPr lvl="1">
              <a:buNone/>
            </a:pPr>
            <a:r>
              <a:rPr lang="pl-PL" sz="1900" dirty="0" smtClean="0"/>
              <a:t>+  	</a:t>
            </a:r>
            <a:r>
              <a:rPr lang="pl-PL" sz="1900" dirty="0" err="1" smtClean="0"/>
              <a:t>improvement</a:t>
            </a:r>
            <a:r>
              <a:rPr lang="pl-PL" sz="1900" dirty="0" smtClean="0"/>
              <a:t> </a:t>
            </a:r>
            <a:r>
              <a:rPr lang="pl-PL" sz="1900" dirty="0" err="1" smtClean="0"/>
              <a:t>in</a:t>
            </a:r>
            <a:r>
              <a:rPr lang="pl-PL" sz="1900" dirty="0" smtClean="0"/>
              <a:t> </a:t>
            </a:r>
            <a:r>
              <a:rPr lang="pl-PL" sz="1900" dirty="0" err="1" smtClean="0"/>
              <a:t>communication</a:t>
            </a:r>
            <a:r>
              <a:rPr lang="pl-PL" sz="1900" dirty="0" smtClean="0"/>
              <a:t> &amp; management</a:t>
            </a:r>
          </a:p>
          <a:p>
            <a:pPr lvl="1">
              <a:buFontTx/>
              <a:buChar char="-"/>
            </a:pPr>
            <a:r>
              <a:rPr lang="pl-PL" sz="1900" dirty="0" smtClean="0"/>
              <a:t>high time </a:t>
            </a:r>
            <a:r>
              <a:rPr lang="pl-PL" sz="1900" dirty="0" err="1" smtClean="0"/>
              <a:t>pressure</a:t>
            </a:r>
            <a:r>
              <a:rPr lang="de-DE" sz="1900" dirty="0" smtClean="0"/>
              <a:t> / </a:t>
            </a:r>
            <a:r>
              <a:rPr lang="de-DE" sz="1900" dirty="0" err="1" smtClean="0"/>
              <a:t>tight</a:t>
            </a:r>
            <a:r>
              <a:rPr lang="de-DE" sz="1900" dirty="0" smtClean="0"/>
              <a:t> </a:t>
            </a:r>
            <a:r>
              <a:rPr lang="de-DE" sz="1900" dirty="0" err="1" smtClean="0"/>
              <a:t>schedule</a:t>
            </a:r>
            <a:endParaRPr lang="pl-PL" sz="1900" dirty="0" smtClean="0"/>
          </a:p>
          <a:p>
            <a:pPr lvl="1">
              <a:buFontTx/>
              <a:buChar char="-"/>
            </a:pPr>
            <a:r>
              <a:rPr lang="pl-PL" sz="1900" dirty="0" err="1" smtClean="0"/>
              <a:t>finances</a:t>
            </a:r>
            <a:r>
              <a:rPr lang="pl-PL" sz="1900" dirty="0" smtClean="0"/>
              <a:t> </a:t>
            </a:r>
          </a:p>
          <a:p>
            <a:pPr lvl="1">
              <a:buFontTx/>
              <a:buChar char="-"/>
            </a:pPr>
            <a:r>
              <a:rPr lang="pl-PL" sz="1900" dirty="0" err="1" smtClean="0"/>
              <a:t>certain</a:t>
            </a:r>
            <a:r>
              <a:rPr lang="pl-PL" sz="1900" dirty="0" smtClean="0"/>
              <a:t> </a:t>
            </a:r>
            <a:r>
              <a:rPr lang="pl-PL" sz="1900" dirty="0" err="1" smtClean="0"/>
              <a:t>imbalance</a:t>
            </a:r>
            <a:r>
              <a:rPr lang="pl-PL" sz="1900" dirty="0" smtClean="0"/>
              <a:t> of </a:t>
            </a:r>
            <a:r>
              <a:rPr lang="pl-PL" sz="1900" dirty="0" err="1" smtClean="0"/>
              <a:t>activities</a:t>
            </a:r>
            <a:r>
              <a:rPr lang="pl-PL" sz="1900" dirty="0" smtClean="0"/>
              <a:t>  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8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pl-PL" smtClean="0"/>
              <a:t/>
            </a:r>
            <a:br>
              <a:rPr lang="pl-PL" smtClean="0"/>
            </a:br>
            <a:r>
              <a:rPr lang="de-DE" smtClean="0"/>
              <a:t>     </a:t>
            </a:r>
            <a:r>
              <a:rPr lang="de-DE" sz="2900" err="1" smtClean="0"/>
              <a:t>Developing</a:t>
            </a:r>
            <a:r>
              <a:rPr lang="de-DE" sz="2900" smtClean="0"/>
              <a:t> AG, TH, PMP:  </a:t>
            </a:r>
            <a:br>
              <a:rPr lang="de-DE" sz="2900" smtClean="0"/>
            </a:br>
            <a:r>
              <a:rPr lang="de-DE" sz="2900" smtClean="0"/>
              <a:t>        online </a:t>
            </a:r>
            <a:r>
              <a:rPr lang="de-DE" sz="2900" err="1" smtClean="0"/>
              <a:t>discussion</a:t>
            </a:r>
            <a:r>
              <a:rPr lang="pl-PL" sz="2900" smtClean="0"/>
              <a:t/>
            </a:r>
            <a:br>
              <a:rPr lang="pl-PL" sz="2900" smtClean="0"/>
            </a:br>
            <a:endParaRPr lang="pl-PL" sz="290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847" t="17341" r="12346" b="35393"/>
          <a:stretch>
            <a:fillRect/>
          </a:stretch>
        </p:blipFill>
        <p:spPr bwMode="auto">
          <a:xfrm>
            <a:off x="251520" y="1484784"/>
            <a:ext cx="5184576" cy="23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1812" t="50000" r="13622" b="37813"/>
          <a:stretch>
            <a:fillRect/>
          </a:stretch>
        </p:blipFill>
        <p:spPr bwMode="auto">
          <a:xfrm>
            <a:off x="251520" y="3933056"/>
            <a:ext cx="5184576" cy="6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2176" t="39984" r="13258" b="45250"/>
          <a:stretch>
            <a:fillRect/>
          </a:stretch>
        </p:blipFill>
        <p:spPr bwMode="auto">
          <a:xfrm>
            <a:off x="251520" y="4581128"/>
            <a:ext cx="5184576" cy="83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6012160" y="1412776"/>
            <a:ext cx="2448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Main</a:t>
            </a:r>
            <a:r>
              <a:rPr lang="pl-PL" dirty="0" smtClean="0"/>
              <a:t> a</a:t>
            </a:r>
            <a:r>
              <a:rPr lang="de-DE" dirty="0" err="1" smtClean="0"/>
              <a:t>ctivit</a:t>
            </a:r>
            <a:r>
              <a:rPr lang="pl-PL" dirty="0" err="1" smtClean="0"/>
              <a:t>ies</a:t>
            </a:r>
            <a:r>
              <a:rPr lang="pl-PL" dirty="0" smtClean="0"/>
              <a:t> </a:t>
            </a:r>
          </a:p>
          <a:p>
            <a:r>
              <a:rPr lang="pl-PL" dirty="0" smtClean="0"/>
              <a:t>10/</a:t>
            </a:r>
            <a:r>
              <a:rPr lang="de-DE" dirty="0" smtClean="0"/>
              <a:t>2010</a:t>
            </a:r>
            <a:r>
              <a:rPr lang="pl-PL" dirty="0" smtClean="0"/>
              <a:t> - 07</a:t>
            </a:r>
            <a:r>
              <a:rPr lang="de-DE" dirty="0" smtClean="0"/>
              <a:t>/</a:t>
            </a:r>
            <a:r>
              <a:rPr lang="pl-PL" dirty="0" smtClean="0"/>
              <a:t>20</a:t>
            </a:r>
            <a:r>
              <a:rPr lang="de-DE" dirty="0" smtClean="0"/>
              <a:t>11</a:t>
            </a:r>
            <a:endParaRPr lang="pl-PL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pl-PL" dirty="0" smtClean="0"/>
          </a:p>
          <a:p>
            <a:r>
              <a:rPr lang="de-DE" dirty="0" smtClean="0"/>
              <a:t>AG: 2 </a:t>
            </a:r>
            <a:r>
              <a:rPr lang="de-DE" dirty="0" err="1" smtClean="0"/>
              <a:t>responses</a:t>
            </a:r>
            <a:endParaRPr lang="de-DE" dirty="0" smtClean="0"/>
          </a:p>
          <a:p>
            <a:endParaRPr lang="de-DE" dirty="0" smtClean="0"/>
          </a:p>
          <a:p>
            <a:endParaRPr lang="pl-PL" dirty="0" smtClean="0"/>
          </a:p>
          <a:p>
            <a:r>
              <a:rPr lang="de-DE" dirty="0" smtClean="0"/>
              <a:t>TH: 14 </a:t>
            </a:r>
            <a:r>
              <a:rPr lang="de-DE" dirty="0" err="1" smtClean="0"/>
              <a:t>responses</a:t>
            </a:r>
            <a:endParaRPr lang="de-DE" dirty="0" smtClean="0"/>
          </a:p>
          <a:p>
            <a:endParaRPr lang="de-DE" dirty="0" smtClean="0"/>
          </a:p>
          <a:p>
            <a:endParaRPr lang="pl-PL" dirty="0" smtClean="0"/>
          </a:p>
          <a:p>
            <a:r>
              <a:rPr lang="de-DE" dirty="0" err="1" smtClean="0"/>
              <a:t>PMP</a:t>
            </a:r>
            <a:r>
              <a:rPr lang="de-DE" dirty="0" smtClean="0"/>
              <a:t>: 2 </a:t>
            </a:r>
            <a:r>
              <a:rPr lang="de-DE" dirty="0" err="1" smtClean="0"/>
              <a:t>responses</a:t>
            </a:r>
            <a:endParaRPr lang="de-DE" dirty="0" smtClean="0"/>
          </a:p>
          <a:p>
            <a:endParaRPr lang="de-DE" dirty="0" smtClean="0"/>
          </a:p>
          <a:p>
            <a:endParaRPr lang="pl-PL" dirty="0" smtClean="0"/>
          </a:p>
          <a:p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: 1-2 </a:t>
            </a:r>
            <a:r>
              <a:rPr lang="de-DE" dirty="0" err="1" smtClean="0"/>
              <a:t>responses</a:t>
            </a:r>
            <a:endParaRPr lang="de-DE" dirty="0" smtClean="0"/>
          </a:p>
          <a:p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2176" t="47859" r="13258" b="38360"/>
          <a:stretch>
            <a:fillRect/>
          </a:stretch>
        </p:blipFill>
        <p:spPr bwMode="auto">
          <a:xfrm>
            <a:off x="251520" y="5517232"/>
            <a:ext cx="5184576" cy="77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Gwiazda 5-ramienna 10"/>
          <p:cNvSpPr/>
          <p:nvPr/>
        </p:nvSpPr>
        <p:spPr>
          <a:xfrm flipV="1">
            <a:off x="179512" y="476672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 		</a:t>
            </a:r>
            <a:endParaRPr lang="pl-PL"/>
          </a:p>
        </p:txBody>
      </p:sp>
      <p:pic>
        <p:nvPicPr>
          <p:cNvPr id="13" name="Picture 2" descr="emp_1stPageLogos"/>
          <p:cNvPicPr>
            <a:picLocks noChangeAspect="1" noChangeArrowheads="1"/>
          </p:cNvPicPr>
          <p:nvPr/>
        </p:nvPicPr>
        <p:blipFill>
          <a:blip r:embed="rId6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smtClean="0"/>
              <a:t>3. </a:t>
            </a:r>
            <a:r>
              <a:rPr lang="pl-PL" smtClean="0"/>
              <a:t>Evaluating the deliverables</a:t>
            </a:r>
            <a:r>
              <a:rPr lang="de-DE" smtClean="0"/>
              <a:t> </a:t>
            </a:r>
            <a:r>
              <a:rPr lang="de-DE" err="1" smtClean="0"/>
              <a:t>of</a:t>
            </a:r>
            <a:r>
              <a:rPr lang="de-DE" smtClean="0"/>
              <a:t> EMP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endParaRPr lang="pl-PL" sz="2600" dirty="0" smtClean="0"/>
          </a:p>
          <a:p>
            <a:pPr marL="514350" indent="-514350">
              <a:buFont typeface="+mj-lt"/>
              <a:buAutoNum type="alphaLcParenR"/>
            </a:pPr>
            <a:r>
              <a:rPr lang="pl-PL" sz="2600" dirty="0" err="1" smtClean="0"/>
              <a:t>Teacher’s</a:t>
            </a:r>
            <a:r>
              <a:rPr lang="pl-PL" sz="2600" dirty="0" smtClean="0"/>
              <a:t> </a:t>
            </a:r>
            <a:r>
              <a:rPr lang="pl-PL" sz="2600" dirty="0" err="1" smtClean="0"/>
              <a:t>Handbook</a:t>
            </a:r>
            <a:r>
              <a:rPr lang="de-DE" sz="2600" dirty="0" smtClean="0"/>
              <a:t> </a:t>
            </a:r>
            <a:r>
              <a:rPr lang="pl-PL" sz="2600" dirty="0" smtClean="0"/>
              <a:t>/ </a:t>
            </a:r>
            <a:r>
              <a:rPr lang="pl-PL" sz="2600" dirty="0" err="1" smtClean="0"/>
              <a:t>Teacher’s</a:t>
            </a:r>
            <a:r>
              <a:rPr lang="pl-PL" sz="2600" dirty="0" smtClean="0"/>
              <a:t> </a:t>
            </a:r>
            <a:r>
              <a:rPr lang="pl-PL" sz="2600" dirty="0" err="1" smtClean="0"/>
              <a:t>Booklet</a:t>
            </a:r>
            <a:endParaRPr lang="pl-PL" sz="1800" dirty="0" smtClean="0"/>
          </a:p>
          <a:p>
            <a:pPr marL="514350" indent="-514350">
              <a:buFont typeface="+mj-lt"/>
              <a:buAutoNum type="alphaLcParenR"/>
            </a:pPr>
            <a:r>
              <a:rPr lang="pl-PL" sz="2600" dirty="0" err="1" smtClean="0"/>
              <a:t>Pupil’s</a:t>
            </a:r>
            <a:r>
              <a:rPr lang="pl-PL" sz="2600" dirty="0" smtClean="0"/>
              <a:t> </a:t>
            </a:r>
            <a:r>
              <a:rPr lang="pl-PL" sz="2600" dirty="0" err="1" smtClean="0"/>
              <a:t>Music</a:t>
            </a:r>
            <a:r>
              <a:rPr lang="pl-PL" sz="2600" dirty="0" smtClean="0"/>
              <a:t> </a:t>
            </a:r>
            <a:r>
              <a:rPr lang="pl-PL" sz="2600" dirty="0" err="1" smtClean="0"/>
              <a:t>Portfolio</a:t>
            </a:r>
            <a:endParaRPr lang="pl-PL" sz="2600" dirty="0" smtClean="0"/>
          </a:p>
          <a:p>
            <a:pPr marL="514350" indent="-514350">
              <a:buFont typeface="+mj-lt"/>
              <a:buAutoNum type="alphaLcParenR"/>
            </a:pPr>
            <a:r>
              <a:rPr lang="pl-PL" sz="2600" dirty="0" err="1" smtClean="0"/>
              <a:t>Core</a:t>
            </a:r>
            <a:r>
              <a:rPr lang="pl-PL" sz="2600" dirty="0" smtClean="0"/>
              <a:t> </a:t>
            </a:r>
            <a:r>
              <a:rPr lang="pl-PL" sz="2600" dirty="0" err="1" smtClean="0"/>
              <a:t>activities</a:t>
            </a:r>
            <a:r>
              <a:rPr lang="pl-PL" sz="2600" dirty="0" smtClean="0"/>
              <a:t> / </a:t>
            </a:r>
            <a:r>
              <a:rPr lang="pl-PL" sz="2600" dirty="0" err="1" smtClean="0"/>
              <a:t>Activity</a:t>
            </a:r>
            <a:r>
              <a:rPr lang="pl-PL" sz="2600" dirty="0" smtClean="0"/>
              <a:t> </a:t>
            </a:r>
            <a:r>
              <a:rPr lang="pl-PL" sz="2600" dirty="0" err="1" smtClean="0"/>
              <a:t>database</a:t>
            </a:r>
            <a:r>
              <a:rPr lang="pl-PL" sz="2600" dirty="0" smtClean="0"/>
              <a:t> - MOODLE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600" dirty="0" smtClean="0"/>
              <a:t>Comenius </a:t>
            </a:r>
            <a:r>
              <a:rPr lang="pl-PL" sz="2600" dirty="0" err="1" smtClean="0"/>
              <a:t>CPD</a:t>
            </a:r>
            <a:r>
              <a:rPr lang="pl-PL" sz="2600" dirty="0" smtClean="0"/>
              <a:t> </a:t>
            </a:r>
            <a:r>
              <a:rPr lang="pl-PL" sz="2600" dirty="0" err="1" smtClean="0"/>
              <a:t>Courses</a:t>
            </a:r>
            <a:r>
              <a:rPr lang="pl-PL" sz="2600" dirty="0" smtClean="0"/>
              <a:t> / National EMP-L </a:t>
            </a:r>
            <a:r>
              <a:rPr lang="pl-PL" sz="2600" dirty="0" err="1" smtClean="0"/>
              <a:t>Courses</a:t>
            </a:r>
            <a:endParaRPr lang="pl-PL" sz="2600" dirty="0" smtClean="0"/>
          </a:p>
          <a:p>
            <a:pPr marL="514350" indent="-514350">
              <a:buFont typeface="+mj-lt"/>
              <a:buAutoNum type="alphaLcParenR"/>
            </a:pPr>
            <a:r>
              <a:rPr lang="pl-PL" sz="2600" dirty="0" smtClean="0"/>
              <a:t>Project </a:t>
            </a:r>
            <a:r>
              <a:rPr lang="pl-PL" sz="2600" dirty="0" err="1" smtClean="0"/>
              <a:t>website</a:t>
            </a:r>
            <a:r>
              <a:rPr lang="pl-PL" sz="2600" dirty="0" smtClean="0"/>
              <a:t> / MOODLE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600" dirty="0" smtClean="0"/>
              <a:t>Project </a:t>
            </a:r>
            <a:r>
              <a:rPr lang="pl-PL" sz="2600" dirty="0" err="1" smtClean="0"/>
              <a:t>Newsletters</a:t>
            </a:r>
            <a:r>
              <a:rPr lang="pl-PL" sz="2600" dirty="0" smtClean="0"/>
              <a:t> (1-4)</a:t>
            </a:r>
            <a:endParaRPr lang="pl-PL" sz="2600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Badstübner-Kizik, EMP-L Dissemination Stuttgart 17 / 09 / 2012</a:t>
            </a:r>
            <a:endParaRPr lang="pl-PL"/>
          </a:p>
        </p:txBody>
      </p:sp>
      <p:pic>
        <p:nvPicPr>
          <p:cNvPr id="9" name="Picture 2" descr="emp_1stPageLogos"/>
          <p:cNvPicPr>
            <a:picLocks noChangeAspect="1" noChangeArrowheads="1"/>
          </p:cNvPicPr>
          <p:nvPr/>
        </p:nvPicPr>
        <p:blipFill>
          <a:blip r:embed="rId2" cstate="print"/>
          <a:srcRect t="8915" r="64113" b="5501"/>
          <a:stretch>
            <a:fillRect/>
          </a:stretch>
        </p:blipFill>
        <p:spPr bwMode="auto">
          <a:xfrm>
            <a:off x="8172400" y="5996498"/>
            <a:ext cx="792088" cy="62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6491</TotalTime>
  <Words>1291</Words>
  <Application>Microsoft Office PowerPoint</Application>
  <PresentationFormat>Pokaz na ekranie (4:3)</PresentationFormat>
  <Paragraphs>424</Paragraphs>
  <Slides>32</Slides>
  <Notes>2</Notes>
  <HiddenSlides>2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The EMP evaluation process  2010-2012   External Evaluator: Camilla Badstübner-Kizik  Institute of Applied Lingustics / Culture and Media Didactics in Foreign Language Teaching University of Poznan, Poland</vt:lpstr>
      <vt:lpstr>The EMP evaluation process</vt:lpstr>
      <vt:lpstr>1. Evaluation Agenda May 2010 – September 2012</vt:lpstr>
      <vt:lpstr>Slajd 4</vt:lpstr>
      <vt:lpstr>2. Evaluating the process of developing  EMP</vt:lpstr>
      <vt:lpstr>a) Project meetings (SG + BE)</vt:lpstr>
      <vt:lpstr>Feedback on project meetings  </vt:lpstr>
      <vt:lpstr>      Developing AG, TH, PMP:           online discussion </vt:lpstr>
      <vt:lpstr>3. Evaluating the deliverables of EMP</vt:lpstr>
      <vt:lpstr> a) Teacher’s Handbook       drafts 1-5         final version 02/12, booklets? </vt:lpstr>
      <vt:lpstr>    Developing the TH:       project meeting RO, Constanta 04/11, 8 x </vt:lpstr>
      <vt:lpstr>Feedback on TH  ,outside’ feedback (9x)</vt:lpstr>
      <vt:lpstr>b) Pupil’s Music Portfolio     several drafts   final version 03/12</vt:lpstr>
      <vt:lpstr>Slajd 14</vt:lpstr>
      <vt:lpstr>Slajd 15</vt:lpstr>
      <vt:lpstr>Feedback on PMP  06/12 – 09/12?</vt:lpstr>
      <vt:lpstr>Slajd 17</vt:lpstr>
      <vt:lpstr> c) Core activities / Activities Database online     14/09/12  </vt:lpstr>
      <vt:lpstr>d) Comenius CPD Courses / National EMP-L Courses      14/09/2012</vt:lpstr>
      <vt:lpstr> Feedback on CPD / EMP-L courses</vt:lpstr>
      <vt:lpstr>Slajd 21</vt:lpstr>
      <vt:lpstr>Slajd 22</vt:lpstr>
      <vt:lpstr>Upcoming CPD / EMP-L courses</vt:lpstr>
      <vt:lpstr>     Feedback on CPD / EMP-L courses:      Canterbury (GB) 06/2012, Schiers (CH) 07/2012 </vt:lpstr>
      <vt:lpstr>e) Project website / MOODLE</vt:lpstr>
      <vt:lpstr>Open space 14/09/2012</vt:lpstr>
      <vt:lpstr>Restricted area   14/09/2012</vt:lpstr>
      <vt:lpstr>Restricted area   14/09/2012</vt:lpstr>
      <vt:lpstr>Feedback on project website occasionally  from BE/SG       project meeting RO, Constanta 04/11, 8 x  </vt:lpstr>
      <vt:lpstr>f) Project Newsletters     1 (03/12), 2 (04/12), 3 (08/12), 4 (09/12), upcoming 5+6</vt:lpstr>
      <vt:lpstr>Slajd 31</vt:lpstr>
      <vt:lpstr>Slajd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EMP evaluation process  2010-2012  External Evaluator: Camilla Badstübner-Kizik  Institute of Applied Lingustics / Culture and Media Didactics in Foreign Language Teaching University of Poznan, Poland</dc:title>
  <cp:lastModifiedBy>Your User Name</cp:lastModifiedBy>
  <cp:revision>52</cp:revision>
  <dcterms:modified xsi:type="dcterms:W3CDTF">2012-09-15T14:13:15Z</dcterms:modified>
</cp:coreProperties>
</file>